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handoutMasterIdLst>
    <p:handoutMasterId r:id="rId22"/>
  </p:handoutMasterIdLst>
  <p:sldIdLst>
    <p:sldId id="256" r:id="rId2"/>
    <p:sldId id="674" r:id="rId3"/>
    <p:sldId id="680" r:id="rId4"/>
    <p:sldId id="705" r:id="rId5"/>
    <p:sldId id="681" r:id="rId6"/>
    <p:sldId id="708" r:id="rId7"/>
    <p:sldId id="709" r:id="rId8"/>
    <p:sldId id="712" r:id="rId9"/>
    <p:sldId id="714" r:id="rId10"/>
    <p:sldId id="720" r:id="rId11"/>
    <p:sldId id="722" r:id="rId12"/>
    <p:sldId id="723" r:id="rId13"/>
    <p:sldId id="724" r:id="rId14"/>
    <p:sldId id="727" r:id="rId15"/>
    <p:sldId id="717" r:id="rId16"/>
    <p:sldId id="719" r:id="rId17"/>
    <p:sldId id="726" r:id="rId18"/>
    <p:sldId id="725" r:id="rId19"/>
    <p:sldId id="703" r:id="rId20"/>
  </p:sldIdLst>
  <p:sldSz cx="9144000" cy="6858000" type="screen4x3"/>
  <p:notesSz cx="7315200" cy="9601200"/>
  <p:defaultTextStyle>
    <a:defPPr>
      <a:defRPr lang="en-US"/>
    </a:defPPr>
    <a:lvl1pPr algn="l" rtl="0" fontAlgn="base">
      <a:spcBef>
        <a:spcPct val="0"/>
      </a:spcBef>
      <a:spcAft>
        <a:spcPct val="0"/>
      </a:spcAft>
      <a:defRPr kern="1200">
        <a:solidFill>
          <a:schemeClr val="tx1"/>
        </a:solidFill>
        <a:latin typeface="Verdana" pitchFamily="34" charset="0"/>
        <a:ea typeface="+mn-ea"/>
        <a:cs typeface="Arial" charset="0"/>
      </a:defRPr>
    </a:lvl1pPr>
    <a:lvl2pPr marL="457200" algn="l" rtl="0" fontAlgn="base">
      <a:spcBef>
        <a:spcPct val="0"/>
      </a:spcBef>
      <a:spcAft>
        <a:spcPct val="0"/>
      </a:spcAft>
      <a:defRPr kern="1200">
        <a:solidFill>
          <a:schemeClr val="tx1"/>
        </a:solidFill>
        <a:latin typeface="Verdana" pitchFamily="34" charset="0"/>
        <a:ea typeface="+mn-ea"/>
        <a:cs typeface="Arial" charset="0"/>
      </a:defRPr>
    </a:lvl2pPr>
    <a:lvl3pPr marL="914400" algn="l" rtl="0" fontAlgn="base">
      <a:spcBef>
        <a:spcPct val="0"/>
      </a:spcBef>
      <a:spcAft>
        <a:spcPct val="0"/>
      </a:spcAft>
      <a:defRPr kern="1200">
        <a:solidFill>
          <a:schemeClr val="tx1"/>
        </a:solidFill>
        <a:latin typeface="Verdana" pitchFamily="34" charset="0"/>
        <a:ea typeface="+mn-ea"/>
        <a:cs typeface="Arial" charset="0"/>
      </a:defRPr>
    </a:lvl3pPr>
    <a:lvl4pPr marL="1371600" algn="l" rtl="0" fontAlgn="base">
      <a:spcBef>
        <a:spcPct val="0"/>
      </a:spcBef>
      <a:spcAft>
        <a:spcPct val="0"/>
      </a:spcAft>
      <a:defRPr kern="1200">
        <a:solidFill>
          <a:schemeClr val="tx1"/>
        </a:solidFill>
        <a:latin typeface="Verdana" pitchFamily="34" charset="0"/>
        <a:ea typeface="+mn-ea"/>
        <a:cs typeface="Arial" charset="0"/>
      </a:defRPr>
    </a:lvl4pPr>
    <a:lvl5pPr marL="1828800" algn="l" rtl="0" fontAlgn="base">
      <a:spcBef>
        <a:spcPct val="0"/>
      </a:spcBef>
      <a:spcAft>
        <a:spcPct val="0"/>
      </a:spcAft>
      <a:defRPr kern="1200">
        <a:solidFill>
          <a:schemeClr val="tx1"/>
        </a:solidFill>
        <a:latin typeface="Verdana" pitchFamily="34" charset="0"/>
        <a:ea typeface="+mn-ea"/>
        <a:cs typeface="Arial" charset="0"/>
      </a:defRPr>
    </a:lvl5pPr>
    <a:lvl6pPr marL="2286000" algn="l" defTabSz="914400" rtl="0" eaLnBrk="1" latinLnBrk="0" hangingPunct="1">
      <a:defRPr kern="1200">
        <a:solidFill>
          <a:schemeClr val="tx1"/>
        </a:solidFill>
        <a:latin typeface="Verdana" pitchFamily="34" charset="0"/>
        <a:ea typeface="+mn-ea"/>
        <a:cs typeface="Arial" charset="0"/>
      </a:defRPr>
    </a:lvl6pPr>
    <a:lvl7pPr marL="2743200" algn="l" defTabSz="914400" rtl="0" eaLnBrk="1" latinLnBrk="0" hangingPunct="1">
      <a:defRPr kern="1200">
        <a:solidFill>
          <a:schemeClr val="tx1"/>
        </a:solidFill>
        <a:latin typeface="Verdana" pitchFamily="34" charset="0"/>
        <a:ea typeface="+mn-ea"/>
        <a:cs typeface="Arial" charset="0"/>
      </a:defRPr>
    </a:lvl7pPr>
    <a:lvl8pPr marL="3200400" algn="l" defTabSz="914400" rtl="0" eaLnBrk="1" latinLnBrk="0" hangingPunct="1">
      <a:defRPr kern="1200">
        <a:solidFill>
          <a:schemeClr val="tx1"/>
        </a:solidFill>
        <a:latin typeface="Verdana" pitchFamily="34" charset="0"/>
        <a:ea typeface="+mn-ea"/>
        <a:cs typeface="Arial" charset="0"/>
      </a:defRPr>
    </a:lvl8pPr>
    <a:lvl9pPr marL="3657600" algn="l" defTabSz="914400" rtl="0" eaLnBrk="1" latinLnBrk="0" hangingPunct="1">
      <a:defRPr kern="1200">
        <a:solidFill>
          <a:schemeClr val="tx1"/>
        </a:solidFill>
        <a:latin typeface="Verdana" pitchFamily="34" charset="0"/>
        <a:ea typeface="+mn-ea"/>
        <a:cs typeface="Arial" charset="0"/>
      </a:defRPr>
    </a:lvl9pPr>
  </p:defaultTextStyle>
  <p:extLst>
    <p:ext uri="{521415D9-36F7-43E2-AB2F-B90AF26B5E84}">
      <p14:sectionLst xmlns:p14="http://schemas.microsoft.com/office/powerpoint/2010/main">
        <p14:section name="Default Section" id="{B2560A03-B77A-B441-BA49-B0453CE6BCB1}">
          <p14:sldIdLst>
            <p14:sldId id="256"/>
            <p14:sldId id="674"/>
            <p14:sldId id="680"/>
            <p14:sldId id="705"/>
            <p14:sldId id="681"/>
            <p14:sldId id="708"/>
            <p14:sldId id="709"/>
            <p14:sldId id="712"/>
            <p14:sldId id="714"/>
            <p14:sldId id="720"/>
            <p14:sldId id="722"/>
            <p14:sldId id="723"/>
            <p14:sldId id="724"/>
            <p14:sldId id="727"/>
          </p14:sldIdLst>
        </p14:section>
        <p14:section name="Untitled Section" id="{C99D287A-CF4D-C046-9A94-F40650433539}">
          <p14:sldIdLst>
            <p14:sldId id="717"/>
            <p14:sldId id="719"/>
            <p14:sldId id="726"/>
            <p14:sldId id="725"/>
            <p14:sldId id="70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FF"/>
    <a:srgbClr val="9BBB59"/>
    <a:srgbClr val="5EAFA6"/>
    <a:srgbClr val="8064A2"/>
    <a:srgbClr val="31F356"/>
    <a:srgbClr val="CCFFFF"/>
    <a:srgbClr val="FF3300"/>
    <a:srgbClr val="D9CF4B"/>
    <a:srgbClr val="EAEAEA"/>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14" autoAdjust="0"/>
    <p:restoredTop sz="78866" autoAdjust="0"/>
  </p:normalViewPr>
  <p:slideViewPr>
    <p:cSldViewPr>
      <p:cViewPr>
        <p:scale>
          <a:sx n="97" d="100"/>
          <a:sy n="97" d="100"/>
        </p:scale>
        <p:origin x="2384" y="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handoutMaster" Target="handoutMasters/handout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wrap="square" lIns="91427" tIns="45714" rIns="91427" bIns="45714" numCol="1" anchor="t" anchorCtr="0" compatLnSpc="1">
            <a:prstTxWarp prst="textNoShape">
              <a:avLst/>
            </a:prstTxWarp>
          </a:bodyPr>
          <a:lstStyle>
            <a:lvl1pPr>
              <a:defRPr sz="1200">
                <a:cs typeface="Arial" charset="0"/>
              </a:defRPr>
            </a:lvl1pPr>
          </a:lstStyle>
          <a:p>
            <a:pPr>
              <a:defRPr/>
            </a:pPr>
            <a:endParaRPr lang="en-US" altLang="zh-CN"/>
          </a:p>
        </p:txBody>
      </p:sp>
      <p:sp>
        <p:nvSpPr>
          <p:cNvPr id="3" name="Date Placeholder 2"/>
          <p:cNvSpPr>
            <a:spLocks noGrp="1"/>
          </p:cNvSpPr>
          <p:nvPr>
            <p:ph type="dt" sz="quarter" idx="1"/>
          </p:nvPr>
        </p:nvSpPr>
        <p:spPr>
          <a:xfrm>
            <a:off x="4143376" y="1"/>
            <a:ext cx="3170238" cy="479425"/>
          </a:xfrm>
          <a:prstGeom prst="rect">
            <a:avLst/>
          </a:prstGeom>
        </p:spPr>
        <p:txBody>
          <a:bodyPr vert="horz" wrap="square" lIns="91427" tIns="45714" rIns="91427" bIns="45714" numCol="1" anchor="t" anchorCtr="0" compatLnSpc="1">
            <a:prstTxWarp prst="textNoShape">
              <a:avLst/>
            </a:prstTxWarp>
          </a:bodyPr>
          <a:lstStyle>
            <a:lvl1pPr algn="r">
              <a:defRPr sz="1200">
                <a:cs typeface="Arial" charset="0"/>
              </a:defRPr>
            </a:lvl1pPr>
          </a:lstStyle>
          <a:p>
            <a:pPr>
              <a:defRPr/>
            </a:pPr>
            <a:fld id="{C8B713B6-A0D3-4563-86C4-46F48AE61B95}" type="datetimeFigureOut">
              <a:rPr lang="en-US" altLang="zh-CN"/>
              <a:pPr>
                <a:defRPr/>
              </a:pPr>
              <a:t>11/4/19</a:t>
            </a:fld>
            <a:endParaRPr lang="en-US" altLang="zh-CN"/>
          </a:p>
        </p:txBody>
      </p:sp>
      <p:sp>
        <p:nvSpPr>
          <p:cNvPr id="4" name="Footer Placeholder 3"/>
          <p:cNvSpPr>
            <a:spLocks noGrp="1"/>
          </p:cNvSpPr>
          <p:nvPr>
            <p:ph type="ftr" sz="quarter" idx="2"/>
          </p:nvPr>
        </p:nvSpPr>
        <p:spPr>
          <a:xfrm>
            <a:off x="1" y="9120189"/>
            <a:ext cx="3170238" cy="479425"/>
          </a:xfrm>
          <a:prstGeom prst="rect">
            <a:avLst/>
          </a:prstGeom>
        </p:spPr>
        <p:txBody>
          <a:bodyPr vert="horz" wrap="square" lIns="91427" tIns="45714" rIns="91427" bIns="45714" numCol="1" anchor="b" anchorCtr="0" compatLnSpc="1">
            <a:prstTxWarp prst="textNoShape">
              <a:avLst/>
            </a:prstTxWarp>
          </a:bodyPr>
          <a:lstStyle>
            <a:lvl1pPr>
              <a:defRPr sz="1200">
                <a:cs typeface="Arial" charset="0"/>
              </a:defRPr>
            </a:lvl1pPr>
          </a:lstStyle>
          <a:p>
            <a:pPr>
              <a:defRPr/>
            </a:pPr>
            <a:endParaRPr lang="en-US" altLang="zh-CN"/>
          </a:p>
        </p:txBody>
      </p:sp>
      <p:sp>
        <p:nvSpPr>
          <p:cNvPr id="5" name="Slide Number Placeholder 4"/>
          <p:cNvSpPr>
            <a:spLocks noGrp="1"/>
          </p:cNvSpPr>
          <p:nvPr>
            <p:ph type="sldNum" sz="quarter" idx="3"/>
          </p:nvPr>
        </p:nvSpPr>
        <p:spPr>
          <a:xfrm>
            <a:off x="4143376" y="9120189"/>
            <a:ext cx="3170238" cy="479425"/>
          </a:xfrm>
          <a:prstGeom prst="rect">
            <a:avLst/>
          </a:prstGeom>
        </p:spPr>
        <p:txBody>
          <a:bodyPr vert="horz" wrap="square" lIns="91427" tIns="45714" rIns="91427" bIns="45714" numCol="1" anchor="b" anchorCtr="0" compatLnSpc="1">
            <a:prstTxWarp prst="textNoShape">
              <a:avLst/>
            </a:prstTxWarp>
          </a:bodyPr>
          <a:lstStyle>
            <a:lvl1pPr algn="r">
              <a:defRPr sz="1200">
                <a:cs typeface="Arial" charset="0"/>
              </a:defRPr>
            </a:lvl1pPr>
          </a:lstStyle>
          <a:p>
            <a:pPr>
              <a:defRPr/>
            </a:pPr>
            <a:fld id="{0BB2AFF2-A4BF-4AAE-AA2E-2686D8FDB24A}" type="slidenum">
              <a:rPr lang="en-US" altLang="zh-CN"/>
              <a:pPr>
                <a:defRPr/>
              </a:pPr>
              <a:t>‹#›</a:t>
            </a:fld>
            <a:endParaRPr lang="en-US" altLang="zh-CN"/>
          </a:p>
        </p:txBody>
      </p:sp>
    </p:spTree>
    <p:extLst>
      <p:ext uri="{BB962C8B-B14F-4D97-AF65-F5344CB8AC3E}">
        <p14:creationId xmlns:p14="http://schemas.microsoft.com/office/powerpoint/2010/main" val="14826344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1" y="1"/>
            <a:ext cx="3170238" cy="481013"/>
          </a:xfrm>
          <a:prstGeom prst="rect">
            <a:avLst/>
          </a:prstGeom>
          <a:noFill/>
          <a:ln w="9525">
            <a:noFill/>
            <a:miter lim="800000"/>
            <a:headEnd/>
            <a:tailEnd/>
          </a:ln>
        </p:spPr>
        <p:txBody>
          <a:bodyPr vert="horz" wrap="square" lIns="96648" tIns="48325" rIns="96648" bIns="48325" numCol="1" anchor="t" anchorCtr="0" compatLnSpc="1">
            <a:prstTxWarp prst="textNoShape">
              <a:avLst/>
            </a:prstTxWarp>
          </a:bodyPr>
          <a:lstStyle>
            <a:lvl1pPr defTabSz="966657">
              <a:defRPr sz="1300">
                <a:latin typeface="Calibri" pitchFamily="34" charset="0"/>
                <a:cs typeface="Arial" charset="0"/>
              </a:defRPr>
            </a:lvl1pPr>
          </a:lstStyle>
          <a:p>
            <a:pPr>
              <a:defRPr/>
            </a:pPr>
            <a:endParaRPr lang="zh-CN" altLang="en-US"/>
          </a:p>
        </p:txBody>
      </p:sp>
      <p:sp>
        <p:nvSpPr>
          <p:cNvPr id="3" name="Date Placeholder 2"/>
          <p:cNvSpPr>
            <a:spLocks noGrp="1"/>
          </p:cNvSpPr>
          <p:nvPr>
            <p:ph type="dt" idx="1"/>
          </p:nvPr>
        </p:nvSpPr>
        <p:spPr bwMode="auto">
          <a:xfrm>
            <a:off x="4143376" y="1"/>
            <a:ext cx="3170238" cy="481013"/>
          </a:xfrm>
          <a:prstGeom prst="rect">
            <a:avLst/>
          </a:prstGeom>
          <a:noFill/>
          <a:ln w="9525">
            <a:noFill/>
            <a:miter lim="800000"/>
            <a:headEnd/>
            <a:tailEnd/>
          </a:ln>
        </p:spPr>
        <p:txBody>
          <a:bodyPr vert="horz" wrap="square" lIns="96648" tIns="48325" rIns="96648" bIns="48325" numCol="1" anchor="t" anchorCtr="0" compatLnSpc="1">
            <a:prstTxWarp prst="textNoShape">
              <a:avLst/>
            </a:prstTxWarp>
          </a:bodyPr>
          <a:lstStyle>
            <a:lvl1pPr algn="r" defTabSz="966657">
              <a:defRPr sz="1300">
                <a:latin typeface="Calibri" pitchFamily="34" charset="0"/>
                <a:cs typeface="Arial" charset="0"/>
              </a:defRPr>
            </a:lvl1pPr>
          </a:lstStyle>
          <a:p>
            <a:pPr>
              <a:defRPr/>
            </a:pPr>
            <a:fld id="{F3C15CEA-EB1A-4E70-B0BA-A53E56A47D51}" type="datetimeFigureOut">
              <a:rPr lang="zh-CN" altLang="en-US"/>
              <a:pPr>
                <a:defRPr/>
              </a:pPr>
              <a:t>2019/11/4</a:t>
            </a:fld>
            <a:endParaRPr lang="en-US" altLang="zh-CN"/>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1427" tIns="45714" rIns="91427" bIns="45714" rtlCol="0" anchor="ctr"/>
          <a:lstStyle/>
          <a:p>
            <a:pPr lvl="0"/>
            <a:endParaRPr lang="en-US" noProof="0"/>
          </a:p>
        </p:txBody>
      </p:sp>
      <p:sp>
        <p:nvSpPr>
          <p:cNvPr id="5" name="Notes Placeholder 4"/>
          <p:cNvSpPr>
            <a:spLocks noGrp="1"/>
          </p:cNvSpPr>
          <p:nvPr>
            <p:ph type="body" sz="quarter" idx="3"/>
          </p:nvPr>
        </p:nvSpPr>
        <p:spPr bwMode="auto">
          <a:xfrm>
            <a:off x="731838" y="4560889"/>
            <a:ext cx="5853112" cy="4321175"/>
          </a:xfrm>
          <a:prstGeom prst="rect">
            <a:avLst/>
          </a:prstGeom>
          <a:noFill/>
          <a:ln w="9525">
            <a:noFill/>
            <a:miter lim="800000"/>
            <a:headEnd/>
            <a:tailEnd/>
          </a:ln>
        </p:spPr>
        <p:txBody>
          <a:bodyPr vert="horz" wrap="square" lIns="96648" tIns="48325" rIns="96648" bIns="48325"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bwMode="auto">
          <a:xfrm>
            <a:off x="1" y="9118601"/>
            <a:ext cx="3170238" cy="481013"/>
          </a:xfrm>
          <a:prstGeom prst="rect">
            <a:avLst/>
          </a:prstGeom>
          <a:noFill/>
          <a:ln w="9525">
            <a:noFill/>
            <a:miter lim="800000"/>
            <a:headEnd/>
            <a:tailEnd/>
          </a:ln>
        </p:spPr>
        <p:txBody>
          <a:bodyPr vert="horz" wrap="square" lIns="96648" tIns="48325" rIns="96648" bIns="48325" numCol="1" anchor="b" anchorCtr="0" compatLnSpc="1">
            <a:prstTxWarp prst="textNoShape">
              <a:avLst/>
            </a:prstTxWarp>
          </a:bodyPr>
          <a:lstStyle>
            <a:lvl1pPr defTabSz="966657">
              <a:defRPr sz="1300">
                <a:latin typeface="Calibri" pitchFamily="34" charset="0"/>
                <a:cs typeface="Arial" charset="0"/>
              </a:defRPr>
            </a:lvl1pPr>
          </a:lstStyle>
          <a:p>
            <a:pPr>
              <a:defRPr/>
            </a:pPr>
            <a:endParaRPr lang="zh-CN" altLang="en-US"/>
          </a:p>
        </p:txBody>
      </p:sp>
      <p:sp>
        <p:nvSpPr>
          <p:cNvPr id="7" name="Slide Number Placeholder 6"/>
          <p:cNvSpPr>
            <a:spLocks noGrp="1"/>
          </p:cNvSpPr>
          <p:nvPr>
            <p:ph type="sldNum" sz="quarter" idx="5"/>
          </p:nvPr>
        </p:nvSpPr>
        <p:spPr bwMode="auto">
          <a:xfrm>
            <a:off x="4143376" y="9118601"/>
            <a:ext cx="3170238" cy="481013"/>
          </a:xfrm>
          <a:prstGeom prst="rect">
            <a:avLst/>
          </a:prstGeom>
          <a:noFill/>
          <a:ln w="9525">
            <a:noFill/>
            <a:miter lim="800000"/>
            <a:headEnd/>
            <a:tailEnd/>
          </a:ln>
        </p:spPr>
        <p:txBody>
          <a:bodyPr vert="horz" wrap="square" lIns="96648" tIns="48325" rIns="96648" bIns="48325" numCol="1" anchor="b" anchorCtr="0" compatLnSpc="1">
            <a:prstTxWarp prst="textNoShape">
              <a:avLst/>
            </a:prstTxWarp>
          </a:bodyPr>
          <a:lstStyle>
            <a:lvl1pPr algn="r" defTabSz="966657">
              <a:defRPr sz="1300">
                <a:latin typeface="Calibri" pitchFamily="34" charset="0"/>
                <a:cs typeface="Arial" charset="0"/>
              </a:defRPr>
            </a:lvl1pPr>
          </a:lstStyle>
          <a:p>
            <a:pPr>
              <a:defRPr/>
            </a:pPr>
            <a:fld id="{2FE01333-02AA-4482-AF05-33D6D3D988B8}" type="slidenum">
              <a:rPr lang="zh-CN" altLang="en-US"/>
              <a:pPr>
                <a:defRPr/>
              </a:pPr>
              <a:t>‹#›</a:t>
            </a:fld>
            <a:endParaRPr lang="en-US" altLang="zh-CN"/>
          </a:p>
        </p:txBody>
      </p:sp>
    </p:spTree>
    <p:extLst>
      <p:ext uri="{BB962C8B-B14F-4D97-AF65-F5344CB8AC3E}">
        <p14:creationId xmlns:p14="http://schemas.microsoft.com/office/powerpoint/2010/main" val="545466337"/>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 Id="rId3" Type="http://schemas.openxmlformats.org/officeDocument/2006/relationships/hyperlink" Target="https://levelsfyi.com/"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p:spPr>
      </p:sp>
      <p:sp>
        <p:nvSpPr>
          <p:cNvPr id="52227" name="Notes Placeholder 2"/>
          <p:cNvSpPr>
            <a:spLocks noGrp="1"/>
          </p:cNvSpPr>
          <p:nvPr>
            <p:ph type="body" idx="1"/>
          </p:nvPr>
        </p:nvSpPr>
        <p:spPr>
          <a:noFill/>
          <a:ln/>
        </p:spPr>
        <p:txBody>
          <a:bodyPr/>
          <a:lstStyle/>
          <a:p>
            <a:pPr eaLnBrk="1" hangingPunct="1">
              <a:spcBef>
                <a:spcPct val="0"/>
              </a:spcBef>
            </a:pPr>
            <a:endParaRPr lang="zh-CN" altLang="en-US" dirty="0"/>
          </a:p>
        </p:txBody>
      </p:sp>
      <p:sp>
        <p:nvSpPr>
          <p:cNvPr id="52228" name="Slide Number Placeholder 3"/>
          <p:cNvSpPr>
            <a:spLocks noGrp="1"/>
          </p:cNvSpPr>
          <p:nvPr>
            <p:ph type="sldNum" sz="quarter" idx="5"/>
          </p:nvPr>
        </p:nvSpPr>
        <p:spPr>
          <a:noFill/>
        </p:spPr>
        <p:txBody>
          <a:bodyPr/>
          <a:lstStyle/>
          <a:p>
            <a:fld id="{9D12403A-E4EF-4FE9-9CB7-E78FF4990F47}" type="slidenum">
              <a:rPr lang="zh-CN" altLang="en-US" smtClean="0"/>
              <a:pPr/>
              <a:t>1</a:t>
            </a:fld>
            <a:endParaRPr lang="en-US" altLang="zh-CN"/>
          </a:p>
        </p:txBody>
      </p:sp>
    </p:spTree>
    <p:extLst>
      <p:ext uri="{BB962C8B-B14F-4D97-AF65-F5344CB8AC3E}">
        <p14:creationId xmlns:p14="http://schemas.microsoft.com/office/powerpoint/2010/main" val="12613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r>
              <a:rPr lang="en-US" sz="1200" dirty="0" smtClean="0"/>
              <a:t>The topology structure of Job-Graph reveal the connectivity and neighbor information of job titles which can help to describe the latent structures among job titles</a:t>
            </a:r>
            <a:r>
              <a:rPr lang="en-US" altLang="zh-CN" sz="1200" dirty="0" smtClean="0"/>
              <a:t>.</a:t>
            </a:r>
          </a:p>
          <a:p>
            <a:endParaRPr lang="en-US" altLang="zh-CN" sz="1200" dirty="0" smtClean="0"/>
          </a:p>
          <a:p>
            <a:r>
              <a:rPr lang="en-US" altLang="zh-CN" sz="1200" dirty="0" smtClean="0"/>
              <a:t>To</a:t>
            </a:r>
            <a:r>
              <a:rPr lang="zh-CN" altLang="en-US" sz="1200" baseline="0" dirty="0" smtClean="0"/>
              <a:t> </a:t>
            </a:r>
            <a:r>
              <a:rPr lang="en-US" altLang="zh-CN" sz="1200" baseline="0" dirty="0" smtClean="0"/>
              <a:t>preserve</a:t>
            </a:r>
            <a:r>
              <a:rPr lang="zh-CN" altLang="en-US" sz="1200" baseline="0" dirty="0" smtClean="0"/>
              <a:t> </a:t>
            </a:r>
            <a:r>
              <a:rPr lang="en-US" altLang="zh-CN" sz="1200" baseline="0" dirty="0" smtClean="0"/>
              <a:t>the</a:t>
            </a:r>
            <a:r>
              <a:rPr lang="zh-CN" altLang="en-US" sz="1200" baseline="0" dirty="0" smtClean="0"/>
              <a:t> </a:t>
            </a:r>
            <a:r>
              <a:rPr lang="en-US" altLang="zh-CN" sz="1200" baseline="0" dirty="0" smtClean="0"/>
              <a:t>topology</a:t>
            </a:r>
            <a:r>
              <a:rPr lang="zh-CN" altLang="en-US" sz="1200" baseline="0" dirty="0" smtClean="0"/>
              <a:t> </a:t>
            </a:r>
            <a:r>
              <a:rPr lang="en-US" altLang="zh-CN" sz="1200" baseline="0" dirty="0" smtClean="0"/>
              <a:t>structure,</a:t>
            </a:r>
            <a:r>
              <a:rPr lang="zh-CN" altLang="en-US" sz="1200" baseline="0" dirty="0" smtClean="0"/>
              <a:t> </a:t>
            </a:r>
            <a:r>
              <a:rPr lang="en-US" altLang="zh-CN" sz="1200" baseline="0" dirty="0" smtClean="0"/>
              <a:t>we</a:t>
            </a:r>
            <a:r>
              <a:rPr lang="zh-CN" altLang="en-US" sz="1200" baseline="0" dirty="0" smtClean="0"/>
              <a:t> </a:t>
            </a:r>
            <a:r>
              <a:rPr lang="en-US" altLang="zh-CN" sz="1200" baseline="0" dirty="0" smtClean="0"/>
              <a:t>adopt</a:t>
            </a:r>
            <a:r>
              <a:rPr lang="zh-CN" altLang="en-US" sz="1200" baseline="0" dirty="0" smtClean="0"/>
              <a:t> </a:t>
            </a:r>
            <a:r>
              <a:rPr lang="en-US" altLang="zh-CN" sz="1200" baseline="0" dirty="0" smtClean="0"/>
              <a:t>a</a:t>
            </a:r>
            <a:r>
              <a:rPr lang="zh-CN" altLang="en-US" sz="1200" baseline="0" dirty="0" smtClean="0"/>
              <a:t> </a:t>
            </a:r>
            <a:r>
              <a:rPr lang="en-US" altLang="zh-CN" sz="1200" baseline="0" dirty="0" smtClean="0"/>
              <a:t>loss</a:t>
            </a:r>
            <a:r>
              <a:rPr lang="zh-CN" altLang="en-US" sz="1200" baseline="0" dirty="0" smtClean="0"/>
              <a:t> </a:t>
            </a:r>
            <a:r>
              <a:rPr lang="en-US" altLang="zh-CN" sz="1200" baseline="0" dirty="0" smtClean="0"/>
              <a:t>function</a:t>
            </a:r>
            <a:r>
              <a:rPr lang="zh-CN" altLang="en-US" sz="1200" baseline="0" dirty="0" smtClean="0"/>
              <a:t> </a:t>
            </a:r>
            <a:r>
              <a:rPr lang="en-US" altLang="zh-CN" sz="1200" baseline="0" dirty="0" smtClean="0"/>
              <a:t>similar</a:t>
            </a:r>
            <a:r>
              <a:rPr lang="zh-CN" altLang="en-US" sz="1200" baseline="0" dirty="0" smtClean="0"/>
              <a:t> </a:t>
            </a:r>
            <a:r>
              <a:rPr lang="en-US" altLang="zh-CN" sz="1200" baseline="0" dirty="0" smtClean="0"/>
              <a:t>to</a:t>
            </a:r>
            <a:r>
              <a:rPr lang="zh-CN" altLang="en-US" sz="1200" baseline="0" dirty="0" smtClean="0"/>
              <a:t> </a:t>
            </a:r>
            <a:r>
              <a:rPr lang="en-US" altLang="zh-CN" sz="1200" baseline="0" dirty="0" smtClean="0"/>
              <a:t>the</a:t>
            </a:r>
            <a:r>
              <a:rPr lang="zh-CN" altLang="en-US" sz="1200" baseline="0" dirty="0" smtClean="0"/>
              <a:t> </a:t>
            </a:r>
            <a:r>
              <a:rPr lang="en-US" altLang="zh-CN" sz="1200" baseline="0" dirty="0" smtClean="0"/>
              <a:t>second-order</a:t>
            </a:r>
            <a:r>
              <a:rPr lang="zh-CN" altLang="en-US" sz="1200" baseline="0" dirty="0" smtClean="0"/>
              <a:t> </a:t>
            </a:r>
            <a:r>
              <a:rPr lang="en-US" altLang="zh-CN" sz="1200" baseline="0" dirty="0" smtClean="0"/>
              <a:t>proximity</a:t>
            </a:r>
            <a:r>
              <a:rPr lang="zh-CN" altLang="en-US" sz="1200" baseline="0" dirty="0" smtClean="0"/>
              <a:t> </a:t>
            </a:r>
            <a:r>
              <a:rPr lang="en-US" altLang="zh-CN" sz="1200" baseline="0" dirty="0" smtClean="0"/>
              <a:t>loss</a:t>
            </a:r>
            <a:r>
              <a:rPr lang="zh-CN" altLang="en-US" sz="1200" baseline="0" dirty="0" smtClean="0"/>
              <a:t> </a:t>
            </a:r>
            <a:r>
              <a:rPr lang="en-US" altLang="zh-CN" sz="1200" baseline="0" dirty="0" smtClean="0"/>
              <a:t>in</a:t>
            </a:r>
            <a:r>
              <a:rPr lang="zh-CN" altLang="en-US" sz="1200" baseline="0" dirty="0" smtClean="0"/>
              <a:t> </a:t>
            </a:r>
            <a:r>
              <a:rPr lang="en-US" altLang="zh-CN" sz="1200" baseline="0" dirty="0" smtClean="0"/>
              <a:t>LINE.</a:t>
            </a:r>
            <a:r>
              <a:rPr lang="zh-CN" altLang="en-US" sz="1200" baseline="0" dirty="0" smtClean="0"/>
              <a:t> </a:t>
            </a:r>
            <a:endParaRPr lang="zh-CN" altLang="en-US" dirty="0"/>
          </a:p>
        </p:txBody>
      </p:sp>
    </p:spTree>
    <p:extLst>
      <p:ext uri="{BB962C8B-B14F-4D97-AF65-F5344CB8AC3E}">
        <p14:creationId xmlns:p14="http://schemas.microsoft.com/office/powerpoint/2010/main" val="95927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mc:AlternateContent xmlns:mc="http://schemas.openxmlformats.org/markup-compatibility/2006" xmlns:a14="http://schemas.microsoft.com/office/drawing/2010/main">
        <mc:Choice Requires="a14">
          <p:sp>
            <p:nvSpPr>
              <p:cNvPr id="61443" name="Rectangle 3"/>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Semantic</a:t>
                </a:r>
                <a:r>
                  <a:rPr lang="zh-CN" altLang="en-US" sz="1200" dirty="0" smtClean="0"/>
                  <a:t> </a:t>
                </a:r>
                <a:r>
                  <a:rPr lang="en-US" altLang="zh-CN" sz="1200" dirty="0" smtClean="0"/>
                  <a:t>information</a:t>
                </a:r>
                <a:r>
                  <a:rPr lang="zh-CN" altLang="en-US" sz="1200" dirty="0" smtClean="0"/>
                  <a:t> </a:t>
                </a:r>
                <a:r>
                  <a:rPr lang="en-US" altLang="zh-CN" sz="1200" dirty="0" smtClean="0"/>
                  <a:t>of</a:t>
                </a:r>
                <a:r>
                  <a:rPr lang="zh-CN" altLang="en-US" sz="1200" dirty="0" smtClean="0"/>
                  <a:t> </a:t>
                </a:r>
                <a:r>
                  <a:rPr lang="en-US" altLang="zh-CN" sz="1200" dirty="0" smtClean="0"/>
                  <a:t>job</a:t>
                </a:r>
                <a:r>
                  <a:rPr lang="zh-CN" altLang="en-US" sz="1200" dirty="0" smtClean="0"/>
                  <a:t> </a:t>
                </a:r>
                <a:r>
                  <a:rPr lang="en-US" altLang="zh-CN" sz="1200" dirty="0" smtClean="0"/>
                  <a:t>titles</a:t>
                </a:r>
                <a:r>
                  <a:rPr lang="zh-CN" altLang="en-US" sz="1200" dirty="0" smtClean="0"/>
                  <a:t> </a:t>
                </a:r>
                <a:r>
                  <a:rPr lang="en-US" altLang="zh-CN" sz="1200" dirty="0" smtClean="0"/>
                  <a:t>can</a:t>
                </a:r>
                <a:r>
                  <a:rPr lang="zh-CN" altLang="en-US" sz="1200" dirty="0" smtClean="0"/>
                  <a:t> </a:t>
                </a:r>
                <a:r>
                  <a:rPr lang="en-US" altLang="zh-CN" sz="1200" dirty="0" smtClean="0"/>
                  <a:t>reveal</a:t>
                </a:r>
                <a:r>
                  <a:rPr lang="zh-CN" altLang="en-US" sz="1200" dirty="0" smtClean="0"/>
                  <a:t> </a:t>
                </a:r>
                <a:r>
                  <a:rPr lang="en-US" altLang="zh-CN" sz="1200" dirty="0" smtClean="0"/>
                  <a:t>the</a:t>
                </a:r>
                <a:r>
                  <a:rPr lang="zh-CN" altLang="en-US" sz="1200" dirty="0" smtClean="0"/>
                  <a:t> </a:t>
                </a:r>
                <a:r>
                  <a:rPr lang="en-US" altLang="zh-CN" sz="1200" dirty="0" smtClean="0"/>
                  <a:t>function</a:t>
                </a:r>
                <a:r>
                  <a:rPr lang="zh-CN" altLang="en-US" sz="1200" dirty="0" smtClean="0"/>
                  <a:t> </a:t>
                </a:r>
                <a:r>
                  <a:rPr lang="en-US" altLang="zh-CN" sz="1200" dirty="0" smtClean="0"/>
                  <a:t>similarity</a:t>
                </a:r>
                <a:r>
                  <a:rPr lang="zh-CN" altLang="en-US" sz="1200" dirty="0" smtClean="0"/>
                  <a:t> </a:t>
                </a:r>
                <a:r>
                  <a:rPr lang="en-US" altLang="zh-CN" sz="1200" dirty="0" smtClean="0"/>
                  <a:t>between</a:t>
                </a:r>
                <a:r>
                  <a:rPr lang="zh-CN" altLang="en-US" sz="1200" dirty="0" smtClean="0"/>
                  <a:t> </a:t>
                </a:r>
                <a:r>
                  <a:rPr lang="en-US" altLang="zh-CN" sz="1200" dirty="0" smtClean="0"/>
                  <a:t>job</a:t>
                </a:r>
                <a:r>
                  <a:rPr lang="zh-CN" altLang="en-US" sz="1200" dirty="0" smtClean="0"/>
                  <a:t> </a:t>
                </a:r>
                <a:r>
                  <a:rPr lang="en-US" altLang="zh-CN" sz="1200" dirty="0" smtClean="0"/>
                  <a:t>titles,</a:t>
                </a:r>
                <a:r>
                  <a:rPr lang="zh-CN" altLang="en-US" sz="1200" dirty="0" smtClean="0"/>
                  <a:t> </a:t>
                </a:r>
                <a:r>
                  <a:rPr lang="en-US" altLang="zh-CN" sz="1200" dirty="0" smtClean="0"/>
                  <a:t>thus</a:t>
                </a:r>
                <a:r>
                  <a:rPr lang="zh-CN" altLang="en-US" sz="1200" dirty="0" smtClean="0"/>
                  <a:t> </a:t>
                </a:r>
                <a:r>
                  <a:rPr lang="en-US" altLang="zh-CN" sz="1200" dirty="0" smtClean="0"/>
                  <a:t>should</a:t>
                </a:r>
                <a:r>
                  <a:rPr lang="zh-CN" altLang="en-US" sz="1200" dirty="0" smtClean="0"/>
                  <a:t> </a:t>
                </a:r>
                <a:r>
                  <a:rPr lang="en-US" altLang="zh-CN" sz="1200" dirty="0" smtClean="0"/>
                  <a:t>be</a:t>
                </a:r>
                <a:r>
                  <a:rPr lang="zh-CN" altLang="en-US" sz="1200" dirty="0" smtClean="0"/>
                  <a:t> </a:t>
                </a:r>
                <a:r>
                  <a:rPr lang="en-US" altLang="zh-CN" sz="1200" dirty="0" smtClean="0"/>
                  <a:t>preserved</a:t>
                </a:r>
                <a:r>
                  <a:rPr lang="zh-CN" altLang="en-US" sz="1200" dirty="0" smtClean="0"/>
                  <a:t> </a:t>
                </a:r>
                <a:r>
                  <a:rPr lang="en-US" altLang="zh-CN" sz="1200" dirty="0" smtClean="0"/>
                  <a:t>in</a:t>
                </a:r>
                <a:r>
                  <a:rPr lang="zh-CN" altLang="en-US" sz="1200" dirty="0" smtClean="0"/>
                  <a:t> </a:t>
                </a:r>
                <a:r>
                  <a:rPr lang="en-US" altLang="zh-CN" sz="1200" dirty="0" smtClean="0"/>
                  <a:t>the</a:t>
                </a:r>
                <a:r>
                  <a:rPr lang="zh-CN" altLang="en-US" sz="1200" dirty="0" smtClean="0"/>
                  <a:t> </a:t>
                </a:r>
                <a:r>
                  <a:rPr lang="en-US" altLang="zh-CN" sz="1200" dirty="0" smtClean="0"/>
                  <a:t>representation</a:t>
                </a:r>
                <a:r>
                  <a:rPr lang="en-US" sz="1200" dirty="0" smtClean="0"/>
                  <a:t>.</a:t>
                </a:r>
                <a:r>
                  <a:rPr lang="zh-CN" altLang="en-US" sz="1200" dirty="0" smtClean="0"/>
                  <a:t> </a:t>
                </a:r>
                <a:endParaRPr lang="en-US" sz="1200" dirty="0" smtClean="0"/>
              </a:p>
              <a:p>
                <a:endParaRPr lang="en-US" altLang="zh-CN" dirty="0" smtClean="0"/>
              </a:p>
              <a:p>
                <a:r>
                  <a:rPr lang="en-US" altLang="zh-CN" dirty="0" smtClean="0"/>
                  <a:t>The</a:t>
                </a:r>
                <a:r>
                  <a:rPr lang="zh-CN" altLang="en-US" dirty="0" smtClean="0"/>
                  <a:t> </a:t>
                </a:r>
                <a:r>
                  <a:rPr lang="en-US" altLang="zh-CN" dirty="0" smtClean="0"/>
                  <a:t>loss</a:t>
                </a:r>
                <a:r>
                  <a:rPr lang="zh-CN" altLang="en-US" dirty="0" smtClean="0"/>
                  <a:t> </a:t>
                </a:r>
                <a:r>
                  <a:rPr lang="en-US" altLang="zh-CN" dirty="0" smtClean="0"/>
                  <a:t>function</a:t>
                </a:r>
                <a:r>
                  <a:rPr lang="zh-CN" altLang="en-US" baseline="0" dirty="0" smtClean="0"/>
                  <a:t> </a:t>
                </a:r>
                <a:r>
                  <a:rPr lang="en-US" altLang="zh-CN" baseline="0" dirty="0" smtClean="0"/>
                  <a:t>of</a:t>
                </a:r>
                <a:r>
                  <a:rPr lang="zh-CN" altLang="en-US" baseline="0" dirty="0" smtClean="0"/>
                  <a:t> </a:t>
                </a:r>
                <a:r>
                  <a:rPr lang="en-US" altLang="zh-CN" baseline="0" dirty="0" smtClean="0"/>
                  <a:t>semantic</a:t>
                </a:r>
                <a:r>
                  <a:rPr lang="zh-CN" altLang="en-US" baseline="0" dirty="0" smtClean="0"/>
                  <a:t> </a:t>
                </a:r>
                <a:r>
                  <a:rPr lang="en-US" altLang="zh-CN" baseline="0" dirty="0" smtClean="0"/>
                  <a:t>view</a:t>
                </a:r>
                <a:r>
                  <a:rPr lang="zh-CN" altLang="en-US" baseline="0" dirty="0" smtClean="0"/>
                  <a:t> </a:t>
                </a:r>
                <a:r>
                  <a:rPr lang="en-US" altLang="zh-CN" baseline="0" dirty="0" smtClean="0"/>
                  <a:t>aims</a:t>
                </a:r>
                <a:r>
                  <a:rPr lang="zh-CN" altLang="en-US" baseline="0" dirty="0" smtClean="0"/>
                  <a:t> </a:t>
                </a:r>
                <a:r>
                  <a:rPr lang="en-US" altLang="zh-CN" baseline="0" dirty="0" smtClean="0"/>
                  <a:t>to</a:t>
                </a:r>
                <a:r>
                  <a:rPr lang="zh-CN" altLang="en-US" baseline="0" dirty="0" smtClean="0"/>
                  <a:t> </a:t>
                </a:r>
                <a:r>
                  <a:rPr lang="en-US" altLang="zh-CN" baseline="0" dirty="0" smtClean="0"/>
                  <a:t>make</a:t>
                </a:r>
                <a:r>
                  <a:rPr lang="zh-CN" altLang="en-US" baseline="0" dirty="0" smtClean="0"/>
                  <a:t> </a:t>
                </a:r>
                <a:r>
                  <a:rPr lang="en-US" altLang="zh-CN" baseline="0" dirty="0" smtClean="0"/>
                  <a:t>job</a:t>
                </a:r>
                <a:r>
                  <a:rPr lang="zh-CN" altLang="en-US" baseline="0" dirty="0" smtClean="0"/>
                  <a:t> </a:t>
                </a:r>
                <a:r>
                  <a:rPr lang="en-US" altLang="zh-CN" baseline="0" dirty="0" smtClean="0"/>
                  <a:t>titles</a:t>
                </a:r>
                <a:r>
                  <a:rPr lang="zh-CN" altLang="en-US" baseline="0" dirty="0" smtClean="0"/>
                  <a:t> </a:t>
                </a:r>
                <a:r>
                  <a:rPr lang="en-US" altLang="zh-CN" baseline="0" dirty="0" smtClean="0"/>
                  <a:t>that</a:t>
                </a:r>
                <a:r>
                  <a:rPr lang="zh-CN" altLang="en-US" baseline="0" dirty="0" smtClean="0"/>
                  <a:t> </a:t>
                </a:r>
                <a:r>
                  <a:rPr lang="en-US" altLang="zh-CN" baseline="0" dirty="0" smtClean="0"/>
                  <a:t>share</a:t>
                </a:r>
                <a:r>
                  <a:rPr lang="zh-CN" altLang="en-US" baseline="0" dirty="0" smtClean="0"/>
                  <a:t> </a:t>
                </a:r>
                <a:r>
                  <a:rPr lang="en-US" altLang="zh-CN" baseline="0" dirty="0" smtClean="0"/>
                  <a:t>similar</a:t>
                </a:r>
                <a:r>
                  <a:rPr lang="zh-CN" altLang="en-US" baseline="0" dirty="0" smtClean="0"/>
                  <a:t> </a:t>
                </a:r>
                <a:r>
                  <a:rPr lang="en-US" altLang="zh-CN" baseline="0" dirty="0" smtClean="0"/>
                  <a:t>words</a:t>
                </a:r>
                <a:r>
                  <a:rPr lang="zh-CN" altLang="en-US" baseline="0" dirty="0" smtClean="0"/>
                  <a:t> </a:t>
                </a:r>
                <a:r>
                  <a:rPr lang="en-US" altLang="zh-CN" baseline="0" dirty="0" smtClean="0"/>
                  <a:t>to</a:t>
                </a:r>
                <a:r>
                  <a:rPr lang="zh-CN" altLang="en-US" baseline="0" dirty="0" smtClean="0"/>
                  <a:t> </a:t>
                </a:r>
                <a:r>
                  <a:rPr lang="en-US" altLang="zh-CN" baseline="0" dirty="0" smtClean="0"/>
                  <a:t>have</a:t>
                </a:r>
                <a:r>
                  <a:rPr lang="zh-CN" altLang="en-US" baseline="0" dirty="0" smtClean="0"/>
                  <a:t> </a:t>
                </a:r>
                <a:r>
                  <a:rPr lang="en-US" altLang="zh-CN" baseline="0" dirty="0" smtClean="0"/>
                  <a:t>close</a:t>
                </a:r>
                <a:r>
                  <a:rPr lang="zh-CN" altLang="en-US" baseline="0" dirty="0" smtClean="0"/>
                  <a:t> </a:t>
                </a:r>
                <a:r>
                  <a:rPr lang="en-US" altLang="zh-CN" baseline="0" dirty="0" smtClean="0"/>
                  <a:t>representations.</a:t>
                </a:r>
                <a:r>
                  <a:rPr lang="zh-CN" altLang="en-US" baseline="0" dirty="0" smtClean="0"/>
                  <a:t> </a:t>
                </a:r>
                <a:endParaRPr lang="en-US" altLang="zh-CN"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where</a:t>
                </a:r>
                <a:r>
                  <a:rPr lang="zh-CN" altLang="en-US" sz="1200" dirty="0" smtClean="0"/>
                  <a:t> </a:t>
                </a:r>
                <a14:m>
                  <m:oMath xmlns:m="http://schemas.openxmlformats.org/officeDocument/2006/math">
                    <m:sSub>
                      <m:sSubPr>
                        <m:ctrlPr>
                          <a:rPr lang="en-US" sz="1200" i="1">
                            <a:latin typeface="Cambria Math" charset="0"/>
                          </a:rPr>
                        </m:ctrlPr>
                      </m:sSubPr>
                      <m:e>
                        <m:r>
                          <a:rPr lang="en-US" altLang="zh-CN" sz="1200" b="0" i="1" smtClean="0">
                            <a:latin typeface="Cambria Math" charset="0"/>
                          </a:rPr>
                          <m:t>𝑓</m:t>
                        </m:r>
                      </m:e>
                      <m:sub>
                        <m:r>
                          <a:rPr lang="en-US" sz="1200" i="1">
                            <a:latin typeface="Cambria Math" panose="02040503050406030204" pitchFamily="18" charset="0"/>
                          </a:rPr>
                          <m:t>𝑖𝑗</m:t>
                        </m:r>
                      </m:sub>
                    </m:sSub>
                  </m:oMath>
                </a14:m>
                <a:r>
                  <a:rPr lang="zh-CN" altLang="en-US" sz="1200" dirty="0" smtClean="0"/>
                  <a:t> </a:t>
                </a:r>
                <a:r>
                  <a:rPr lang="en-US" altLang="zh-CN" sz="1200" dirty="0" smtClean="0"/>
                  <a:t>is</a:t>
                </a:r>
                <a:r>
                  <a:rPr lang="zh-CN" altLang="en-US" sz="1200" dirty="0" smtClean="0"/>
                  <a:t> </a:t>
                </a:r>
                <a:r>
                  <a:rPr lang="en-US" altLang="zh-CN" sz="1200" dirty="0" smtClean="0"/>
                  <a:t>the </a:t>
                </a:r>
                <a:r>
                  <a:rPr lang="en-US" altLang="zh-CN" sz="1200" dirty="0"/>
                  <a:t>frequency of the word </a:t>
                </a:r>
                <a14:m>
                  <m:oMath xmlns:m="http://schemas.openxmlformats.org/officeDocument/2006/math">
                    <m:sSub>
                      <m:sSubPr>
                        <m:ctrlPr>
                          <a:rPr lang="en-US" sz="1200" i="1">
                            <a:latin typeface="Cambria Math" charset="0"/>
                          </a:rPr>
                        </m:ctrlPr>
                      </m:sSubPr>
                      <m:e>
                        <m:r>
                          <a:rPr lang="en-US" sz="1200" i="1">
                            <a:latin typeface="Cambria Math" panose="02040503050406030204" pitchFamily="18" charset="0"/>
                          </a:rPr>
                          <m:t>𝑤</m:t>
                        </m:r>
                      </m:e>
                      <m:sub>
                        <m:r>
                          <a:rPr lang="en-US" sz="1200" i="1">
                            <a:latin typeface="Cambria Math" panose="02040503050406030204" pitchFamily="18" charset="0"/>
                          </a:rPr>
                          <m:t>𝑗</m:t>
                        </m:r>
                      </m:sub>
                    </m:sSub>
                  </m:oMath>
                </a14:m>
                <a:r>
                  <a:rPr lang="en-US" altLang="zh-CN" sz="1200" dirty="0"/>
                  <a:t> occurred </a:t>
                </a:r>
                <a:r>
                  <a:rPr lang="en-US" altLang="zh-CN" sz="1200" dirty="0" smtClean="0"/>
                  <a:t>in</a:t>
                </a:r>
                <a:r>
                  <a:rPr lang="zh-CN" altLang="en-US" sz="1200" dirty="0" smtClean="0"/>
                  <a:t> </a:t>
                </a:r>
                <a14:m>
                  <m:oMath xmlns:m="http://schemas.openxmlformats.org/officeDocument/2006/math">
                    <m:sSub>
                      <m:sSubPr>
                        <m:ctrlPr>
                          <a:rPr lang="en-US" sz="1200" i="1">
                            <a:latin typeface="Cambria Math" charset="0"/>
                          </a:rPr>
                        </m:ctrlPr>
                      </m:sSubPr>
                      <m:e>
                        <m:r>
                          <a:rPr lang="en-US" sz="1200" i="1">
                            <a:latin typeface="Cambria Math" panose="02040503050406030204" pitchFamily="18" charset="0"/>
                          </a:rPr>
                          <m:t>𝑣</m:t>
                        </m:r>
                      </m:e>
                      <m:sub>
                        <m:r>
                          <a:rPr lang="en-US" sz="1200" i="1">
                            <a:latin typeface="Cambria Math" panose="02040503050406030204" pitchFamily="18" charset="0"/>
                          </a:rPr>
                          <m:t>𝑖</m:t>
                        </m:r>
                      </m:sub>
                    </m:sSub>
                  </m:oMath>
                </a14:m>
                <a:r>
                  <a:rPr lang="en-US" altLang="zh-CN" sz="1200" dirty="0" smtClean="0"/>
                  <a:t>,</a:t>
                </a:r>
                <a:r>
                  <a:rPr lang="en-US" sz="1200" i="1" dirty="0"/>
                  <a:t> </a:t>
                </a:r>
                <a14:m>
                  <m:oMath xmlns:m="http://schemas.openxmlformats.org/officeDocument/2006/math">
                    <m:r>
                      <a:rPr lang="en-US" sz="1200" i="1" dirty="0" smtClean="0">
                        <a:latin typeface="Cambria Math" charset="0"/>
                      </a:rPr>
                      <m:t>𝑊</m:t>
                    </m:r>
                  </m:oMath>
                </a14:m>
                <a:r>
                  <a:rPr lang="en-US" sz="1200" i="1" dirty="0"/>
                  <a:t> </a:t>
                </a:r>
                <a:r>
                  <a:rPr lang="en-US" sz="1200" dirty="0"/>
                  <a:t>is the vocabulary </a:t>
                </a:r>
                <a:r>
                  <a:rPr lang="en-US" sz="1200" dirty="0" smtClean="0"/>
                  <a:t>set</a:t>
                </a:r>
                <a:r>
                  <a:rPr lang="en-US" altLang="zh-CN" sz="1200" dirty="0" smtClean="0"/>
                  <a:t>,</a:t>
                </a:r>
                <a:r>
                  <a:rPr lang="zh-CN" altLang="en-US" sz="1200" dirty="0" smtClean="0"/>
                  <a:t> </a:t>
                </a:r>
                <a14:m>
                  <m:oMath xmlns:m="http://schemas.openxmlformats.org/officeDocument/2006/math">
                    <m:sSub>
                      <m:sSubPr>
                        <m:ctrlPr>
                          <a:rPr lang="en-US" sz="1200" i="1">
                            <a:latin typeface="Cambria Math" charset="0"/>
                            <a:ea typeface="Cambria Math" panose="02040503050406030204" pitchFamily="18" charset="0"/>
                          </a:rPr>
                        </m:ctrlPr>
                      </m:sSubPr>
                      <m:e>
                        <m:acc>
                          <m:accPr>
                            <m:chr m:val="⃗"/>
                            <m:ctrlPr>
                              <a:rPr lang="en-US" sz="1200" i="1">
                                <a:latin typeface="Cambria Math" charset="0"/>
                                <a:ea typeface="Cambria Math" panose="02040503050406030204" pitchFamily="18" charset="0"/>
                              </a:rPr>
                            </m:ctrlPr>
                          </m:accPr>
                          <m:e>
                            <m:r>
                              <a:rPr lang="en-US" sz="1200" i="1">
                                <a:latin typeface="Cambria Math" panose="02040503050406030204" pitchFamily="18" charset="0"/>
                                <a:ea typeface="Cambria Math" panose="02040503050406030204" pitchFamily="18" charset="0"/>
                              </a:rPr>
                              <m:t>𝑠</m:t>
                            </m:r>
                          </m:e>
                        </m:acc>
                      </m:e>
                      <m:sub>
                        <m:r>
                          <a:rPr lang="en-US" sz="1200" i="1">
                            <a:latin typeface="Cambria Math" panose="02040503050406030204" pitchFamily="18" charset="0"/>
                            <a:ea typeface="Cambria Math" panose="02040503050406030204" pitchFamily="18" charset="0"/>
                          </a:rPr>
                          <m:t>𝑖</m:t>
                        </m:r>
                      </m:sub>
                    </m:sSub>
                  </m:oMath>
                </a14:m>
                <a:r>
                  <a:rPr lang="zh-CN" altLang="en-US" sz="1200" dirty="0" smtClean="0"/>
                  <a:t> </a:t>
                </a:r>
                <a:r>
                  <a:rPr lang="en-US" altLang="zh-CN" sz="1200" dirty="0" smtClean="0"/>
                  <a:t>is</a:t>
                </a:r>
                <a:r>
                  <a:rPr lang="zh-CN" altLang="en-US" sz="1200" dirty="0" smtClean="0"/>
                  <a:t> </a:t>
                </a:r>
                <a:r>
                  <a:rPr lang="en-US" altLang="zh-CN" sz="1200" dirty="0" smtClean="0"/>
                  <a:t>the</a:t>
                </a:r>
                <a:r>
                  <a:rPr lang="zh-CN" altLang="en-US" sz="1200" dirty="0" smtClean="0"/>
                  <a:t> </a:t>
                </a:r>
                <a:r>
                  <a:rPr lang="en-US" altLang="zh-CN" sz="1200" dirty="0" smtClean="0"/>
                  <a:t>representation</a:t>
                </a:r>
                <a:r>
                  <a:rPr lang="zh-CN" altLang="en-US" sz="1200" dirty="0" smtClean="0"/>
                  <a:t> </a:t>
                </a:r>
                <a:r>
                  <a:rPr lang="en-US" altLang="zh-CN" sz="1200" dirty="0" smtClean="0"/>
                  <a:t>of</a:t>
                </a:r>
                <a:r>
                  <a:rPr lang="zh-CN" altLang="en-US" sz="1200" dirty="0" smtClean="0"/>
                  <a:t> </a:t>
                </a:r>
                <a14:m>
                  <m:oMath xmlns:m="http://schemas.openxmlformats.org/officeDocument/2006/math">
                    <m:sSub>
                      <m:sSubPr>
                        <m:ctrlPr>
                          <a:rPr lang="en-US" sz="1200" i="1">
                            <a:latin typeface="Cambria Math" charset="0"/>
                          </a:rPr>
                        </m:ctrlPr>
                      </m:sSubPr>
                      <m:e>
                        <m:r>
                          <a:rPr lang="en-US" sz="1200" i="1">
                            <a:latin typeface="Cambria Math" panose="02040503050406030204" pitchFamily="18" charset="0"/>
                          </a:rPr>
                          <m:t>𝑣</m:t>
                        </m:r>
                      </m:e>
                      <m:sub>
                        <m:r>
                          <a:rPr lang="en-US" sz="1200" i="1">
                            <a:latin typeface="Cambria Math" panose="02040503050406030204" pitchFamily="18" charset="0"/>
                          </a:rPr>
                          <m:t>𝑖</m:t>
                        </m:r>
                      </m:sub>
                    </m:sSub>
                  </m:oMath>
                </a14:m>
                <a:r>
                  <a:rPr lang="en-US" altLang="zh-CN" sz="1200" dirty="0" smtClean="0"/>
                  <a:t>.</a:t>
                </a:r>
                <a:endParaRPr lang="en-US" sz="1200" dirty="0"/>
              </a:p>
              <a:p>
                <a:endParaRPr lang="en-US" altLang="zh-CN" baseline="0" dirty="0" smtClean="0"/>
              </a:p>
              <a:p>
                <a:endParaRPr lang="zh-CN" altLang="en-US" dirty="0"/>
              </a:p>
            </p:txBody>
          </p:sp>
        </mc:Choice>
        <mc:Fallback xmlns="">
          <p:sp>
            <p:nvSpPr>
              <p:cNvPr id="61443" name="Rectangle 3"/>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Semantic</a:t>
                </a:r>
                <a:r>
                  <a:rPr lang="zh-CN" altLang="en-US" sz="1200" dirty="0" smtClean="0"/>
                  <a:t> </a:t>
                </a:r>
                <a:r>
                  <a:rPr lang="en-US" altLang="zh-CN" sz="1200" dirty="0" smtClean="0"/>
                  <a:t>information</a:t>
                </a:r>
                <a:r>
                  <a:rPr lang="zh-CN" altLang="en-US" sz="1200" dirty="0" smtClean="0"/>
                  <a:t> </a:t>
                </a:r>
                <a:r>
                  <a:rPr lang="en-US" altLang="zh-CN" sz="1200" dirty="0" smtClean="0"/>
                  <a:t>of</a:t>
                </a:r>
                <a:r>
                  <a:rPr lang="zh-CN" altLang="en-US" sz="1200" dirty="0" smtClean="0"/>
                  <a:t> </a:t>
                </a:r>
                <a:r>
                  <a:rPr lang="en-US" altLang="zh-CN" sz="1200" dirty="0" smtClean="0"/>
                  <a:t>job</a:t>
                </a:r>
                <a:r>
                  <a:rPr lang="zh-CN" altLang="en-US" sz="1200" dirty="0" smtClean="0"/>
                  <a:t> </a:t>
                </a:r>
                <a:r>
                  <a:rPr lang="en-US" altLang="zh-CN" sz="1200" dirty="0" smtClean="0"/>
                  <a:t>titles</a:t>
                </a:r>
                <a:r>
                  <a:rPr lang="zh-CN" altLang="en-US" sz="1200" dirty="0" smtClean="0"/>
                  <a:t> </a:t>
                </a:r>
                <a:r>
                  <a:rPr lang="en-US" altLang="zh-CN" sz="1200" dirty="0" smtClean="0"/>
                  <a:t>can</a:t>
                </a:r>
                <a:r>
                  <a:rPr lang="zh-CN" altLang="en-US" sz="1200" dirty="0" smtClean="0"/>
                  <a:t> </a:t>
                </a:r>
                <a:r>
                  <a:rPr lang="en-US" altLang="zh-CN" sz="1200" dirty="0" smtClean="0"/>
                  <a:t>reveal</a:t>
                </a:r>
                <a:r>
                  <a:rPr lang="zh-CN" altLang="en-US" sz="1200" dirty="0" smtClean="0"/>
                  <a:t> </a:t>
                </a:r>
                <a:r>
                  <a:rPr lang="en-US" altLang="zh-CN" sz="1200" dirty="0" smtClean="0"/>
                  <a:t>the</a:t>
                </a:r>
                <a:r>
                  <a:rPr lang="zh-CN" altLang="en-US" sz="1200" dirty="0" smtClean="0"/>
                  <a:t> </a:t>
                </a:r>
                <a:r>
                  <a:rPr lang="en-US" altLang="zh-CN" sz="1200" dirty="0" smtClean="0"/>
                  <a:t>function</a:t>
                </a:r>
                <a:r>
                  <a:rPr lang="zh-CN" altLang="en-US" sz="1200" dirty="0" smtClean="0"/>
                  <a:t> </a:t>
                </a:r>
                <a:r>
                  <a:rPr lang="en-US" altLang="zh-CN" sz="1200" dirty="0" smtClean="0"/>
                  <a:t>similarity</a:t>
                </a:r>
                <a:r>
                  <a:rPr lang="zh-CN" altLang="en-US" sz="1200" dirty="0" smtClean="0"/>
                  <a:t> </a:t>
                </a:r>
                <a:r>
                  <a:rPr lang="en-US" altLang="zh-CN" sz="1200" dirty="0" smtClean="0"/>
                  <a:t>between</a:t>
                </a:r>
                <a:r>
                  <a:rPr lang="zh-CN" altLang="en-US" sz="1200" dirty="0" smtClean="0"/>
                  <a:t> </a:t>
                </a:r>
                <a:r>
                  <a:rPr lang="en-US" altLang="zh-CN" sz="1200" dirty="0" smtClean="0"/>
                  <a:t>job</a:t>
                </a:r>
                <a:r>
                  <a:rPr lang="zh-CN" altLang="en-US" sz="1200" dirty="0" smtClean="0"/>
                  <a:t> </a:t>
                </a:r>
                <a:r>
                  <a:rPr lang="en-US" altLang="zh-CN" sz="1200" dirty="0" smtClean="0"/>
                  <a:t>titles,</a:t>
                </a:r>
                <a:r>
                  <a:rPr lang="zh-CN" altLang="en-US" sz="1200" dirty="0" smtClean="0"/>
                  <a:t> </a:t>
                </a:r>
                <a:r>
                  <a:rPr lang="en-US" altLang="zh-CN" sz="1200" dirty="0" smtClean="0"/>
                  <a:t>thus</a:t>
                </a:r>
                <a:r>
                  <a:rPr lang="zh-CN" altLang="en-US" sz="1200" dirty="0" smtClean="0"/>
                  <a:t> </a:t>
                </a:r>
                <a:r>
                  <a:rPr lang="en-US" altLang="zh-CN" sz="1200" dirty="0" smtClean="0"/>
                  <a:t>should</a:t>
                </a:r>
                <a:r>
                  <a:rPr lang="zh-CN" altLang="en-US" sz="1200" dirty="0" smtClean="0"/>
                  <a:t> </a:t>
                </a:r>
                <a:r>
                  <a:rPr lang="en-US" altLang="zh-CN" sz="1200" dirty="0" smtClean="0"/>
                  <a:t>be</a:t>
                </a:r>
                <a:r>
                  <a:rPr lang="zh-CN" altLang="en-US" sz="1200" dirty="0" smtClean="0"/>
                  <a:t> </a:t>
                </a:r>
                <a:r>
                  <a:rPr lang="en-US" altLang="zh-CN" sz="1200" dirty="0" smtClean="0"/>
                  <a:t>preserved</a:t>
                </a:r>
                <a:r>
                  <a:rPr lang="zh-CN" altLang="en-US" sz="1200" dirty="0" smtClean="0"/>
                  <a:t> </a:t>
                </a:r>
                <a:r>
                  <a:rPr lang="en-US" altLang="zh-CN" sz="1200" dirty="0" smtClean="0"/>
                  <a:t>in</a:t>
                </a:r>
                <a:r>
                  <a:rPr lang="zh-CN" altLang="en-US" sz="1200" dirty="0" smtClean="0"/>
                  <a:t> </a:t>
                </a:r>
                <a:r>
                  <a:rPr lang="en-US" altLang="zh-CN" sz="1200" dirty="0" smtClean="0"/>
                  <a:t>the</a:t>
                </a:r>
                <a:r>
                  <a:rPr lang="zh-CN" altLang="en-US" sz="1200" dirty="0" smtClean="0"/>
                  <a:t> </a:t>
                </a:r>
                <a:r>
                  <a:rPr lang="en-US" altLang="zh-CN" sz="1200" dirty="0" smtClean="0"/>
                  <a:t>representation</a:t>
                </a:r>
                <a:r>
                  <a:rPr lang="en-US" sz="1200" dirty="0" smtClean="0"/>
                  <a:t>.</a:t>
                </a:r>
                <a:r>
                  <a:rPr lang="zh-CN" altLang="en-US" sz="1200" dirty="0" smtClean="0"/>
                  <a:t> </a:t>
                </a:r>
                <a:endParaRPr lang="en-US" sz="1200" dirty="0" smtClean="0"/>
              </a:p>
              <a:p>
                <a:endParaRPr lang="en-US" altLang="zh-CN" dirty="0" smtClean="0"/>
              </a:p>
              <a:p>
                <a:r>
                  <a:rPr lang="en-US" altLang="zh-CN" dirty="0" smtClean="0"/>
                  <a:t>The</a:t>
                </a:r>
                <a:r>
                  <a:rPr lang="zh-CN" altLang="en-US" dirty="0" smtClean="0"/>
                  <a:t> </a:t>
                </a:r>
                <a:r>
                  <a:rPr lang="en-US" altLang="zh-CN" dirty="0" smtClean="0"/>
                  <a:t>loss</a:t>
                </a:r>
                <a:r>
                  <a:rPr lang="zh-CN" altLang="en-US" dirty="0" smtClean="0"/>
                  <a:t> </a:t>
                </a:r>
                <a:r>
                  <a:rPr lang="en-US" altLang="zh-CN" dirty="0" smtClean="0"/>
                  <a:t>function</a:t>
                </a:r>
                <a:r>
                  <a:rPr lang="zh-CN" altLang="en-US" baseline="0" dirty="0" smtClean="0"/>
                  <a:t> </a:t>
                </a:r>
                <a:r>
                  <a:rPr lang="en-US" altLang="zh-CN" baseline="0" dirty="0" smtClean="0"/>
                  <a:t>of</a:t>
                </a:r>
                <a:r>
                  <a:rPr lang="zh-CN" altLang="en-US" baseline="0" dirty="0" smtClean="0"/>
                  <a:t> </a:t>
                </a:r>
                <a:r>
                  <a:rPr lang="en-US" altLang="zh-CN" baseline="0" dirty="0" smtClean="0"/>
                  <a:t>semantic</a:t>
                </a:r>
                <a:r>
                  <a:rPr lang="zh-CN" altLang="en-US" baseline="0" dirty="0" smtClean="0"/>
                  <a:t> </a:t>
                </a:r>
                <a:r>
                  <a:rPr lang="en-US" altLang="zh-CN" baseline="0" dirty="0" smtClean="0"/>
                  <a:t>view</a:t>
                </a:r>
                <a:r>
                  <a:rPr lang="zh-CN" altLang="en-US" baseline="0" dirty="0" smtClean="0"/>
                  <a:t> </a:t>
                </a:r>
                <a:r>
                  <a:rPr lang="en-US" altLang="zh-CN" baseline="0" dirty="0" smtClean="0"/>
                  <a:t>aims</a:t>
                </a:r>
                <a:r>
                  <a:rPr lang="zh-CN" altLang="en-US" baseline="0" dirty="0" smtClean="0"/>
                  <a:t> </a:t>
                </a:r>
                <a:r>
                  <a:rPr lang="en-US" altLang="zh-CN" baseline="0" dirty="0" smtClean="0"/>
                  <a:t>to</a:t>
                </a:r>
                <a:r>
                  <a:rPr lang="zh-CN" altLang="en-US" baseline="0" dirty="0" smtClean="0"/>
                  <a:t> </a:t>
                </a:r>
                <a:r>
                  <a:rPr lang="en-US" altLang="zh-CN" baseline="0" dirty="0" smtClean="0"/>
                  <a:t>make</a:t>
                </a:r>
                <a:r>
                  <a:rPr lang="zh-CN" altLang="en-US" baseline="0" dirty="0" smtClean="0"/>
                  <a:t> </a:t>
                </a:r>
                <a:r>
                  <a:rPr lang="en-US" altLang="zh-CN" baseline="0" dirty="0" smtClean="0"/>
                  <a:t>job</a:t>
                </a:r>
                <a:r>
                  <a:rPr lang="zh-CN" altLang="en-US" baseline="0" dirty="0" smtClean="0"/>
                  <a:t> </a:t>
                </a:r>
                <a:r>
                  <a:rPr lang="en-US" altLang="zh-CN" baseline="0" dirty="0" smtClean="0"/>
                  <a:t>titles</a:t>
                </a:r>
                <a:r>
                  <a:rPr lang="zh-CN" altLang="en-US" baseline="0" dirty="0" smtClean="0"/>
                  <a:t> </a:t>
                </a:r>
                <a:r>
                  <a:rPr lang="en-US" altLang="zh-CN" baseline="0" dirty="0" smtClean="0"/>
                  <a:t>that</a:t>
                </a:r>
                <a:r>
                  <a:rPr lang="zh-CN" altLang="en-US" baseline="0" dirty="0" smtClean="0"/>
                  <a:t> </a:t>
                </a:r>
                <a:r>
                  <a:rPr lang="en-US" altLang="zh-CN" baseline="0" dirty="0" smtClean="0"/>
                  <a:t>share</a:t>
                </a:r>
                <a:r>
                  <a:rPr lang="zh-CN" altLang="en-US" baseline="0" dirty="0" smtClean="0"/>
                  <a:t> </a:t>
                </a:r>
                <a:r>
                  <a:rPr lang="en-US" altLang="zh-CN" baseline="0" dirty="0" smtClean="0"/>
                  <a:t>similar</a:t>
                </a:r>
                <a:r>
                  <a:rPr lang="zh-CN" altLang="en-US" baseline="0" dirty="0" smtClean="0"/>
                  <a:t> </a:t>
                </a:r>
                <a:r>
                  <a:rPr lang="en-US" altLang="zh-CN" baseline="0" dirty="0" smtClean="0"/>
                  <a:t>words</a:t>
                </a:r>
                <a:r>
                  <a:rPr lang="zh-CN" altLang="en-US" baseline="0" dirty="0" smtClean="0"/>
                  <a:t> </a:t>
                </a:r>
                <a:r>
                  <a:rPr lang="en-US" altLang="zh-CN" baseline="0" dirty="0" smtClean="0"/>
                  <a:t>to</a:t>
                </a:r>
                <a:r>
                  <a:rPr lang="zh-CN" altLang="en-US" baseline="0" dirty="0" smtClean="0"/>
                  <a:t> </a:t>
                </a:r>
                <a:r>
                  <a:rPr lang="en-US" altLang="zh-CN" baseline="0" dirty="0" smtClean="0"/>
                  <a:t>have</a:t>
                </a:r>
                <a:r>
                  <a:rPr lang="zh-CN" altLang="en-US" baseline="0" dirty="0" smtClean="0"/>
                  <a:t> </a:t>
                </a:r>
                <a:r>
                  <a:rPr lang="en-US" altLang="zh-CN" baseline="0" dirty="0" smtClean="0"/>
                  <a:t>close</a:t>
                </a:r>
                <a:r>
                  <a:rPr lang="zh-CN" altLang="en-US" baseline="0" dirty="0" smtClean="0"/>
                  <a:t> </a:t>
                </a:r>
                <a:r>
                  <a:rPr lang="en-US" altLang="zh-CN" baseline="0" dirty="0" smtClean="0"/>
                  <a:t>representations.</a:t>
                </a:r>
                <a:r>
                  <a:rPr lang="zh-CN" altLang="en-US" baseline="0" dirty="0" smtClean="0"/>
                  <a:t> </a:t>
                </a:r>
                <a:endParaRPr lang="en-US" altLang="zh-CN"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where</a:t>
                </a:r>
                <a:r>
                  <a:rPr lang="zh-CN" altLang="en-US" sz="1200" dirty="0" smtClean="0"/>
                  <a:t> </a:t>
                </a:r>
                <a:r>
                  <a:rPr lang="en-US" altLang="zh-CN" sz="1200" b="0" i="0" smtClean="0">
                    <a:latin typeface="Cambria Math" charset="0"/>
                  </a:rPr>
                  <a:t>𝑓</a:t>
                </a:r>
                <a:r>
                  <a:rPr lang="en-US" altLang="zh-CN" sz="1200" b="0" i="0">
                    <a:latin typeface="Cambria Math" charset="0"/>
                  </a:rPr>
                  <a:t>_</a:t>
                </a:r>
                <a:r>
                  <a:rPr lang="en-US" sz="1200" i="0">
                    <a:latin typeface="Cambria Math" panose="02040503050406030204" pitchFamily="18" charset="0"/>
                  </a:rPr>
                  <a:t>𝑖𝑗</a:t>
                </a:r>
                <a:r>
                  <a:rPr lang="zh-CN" altLang="en-US" sz="1200" dirty="0" smtClean="0"/>
                  <a:t> </a:t>
                </a:r>
                <a:r>
                  <a:rPr lang="en-US" altLang="zh-CN" sz="1200" dirty="0" smtClean="0"/>
                  <a:t>is</a:t>
                </a:r>
                <a:r>
                  <a:rPr lang="zh-CN" altLang="en-US" sz="1200" dirty="0" smtClean="0"/>
                  <a:t> </a:t>
                </a:r>
                <a:r>
                  <a:rPr lang="en-US" altLang="zh-CN" sz="1200" dirty="0" smtClean="0"/>
                  <a:t>the </a:t>
                </a:r>
                <a:r>
                  <a:rPr lang="en-US" altLang="zh-CN" sz="1200" dirty="0"/>
                  <a:t>frequency of the word </a:t>
                </a:r>
                <a:r>
                  <a:rPr lang="en-US" sz="1200" i="0">
                    <a:latin typeface="Cambria Math" panose="02040503050406030204" pitchFamily="18" charset="0"/>
                  </a:rPr>
                  <a:t>𝑤</a:t>
                </a:r>
                <a:r>
                  <a:rPr lang="en-US" sz="1200" i="0">
                    <a:latin typeface="Cambria Math" charset="0"/>
                  </a:rPr>
                  <a:t>_</a:t>
                </a:r>
                <a:r>
                  <a:rPr lang="en-US" sz="1200" i="0">
                    <a:latin typeface="Cambria Math" panose="02040503050406030204" pitchFamily="18" charset="0"/>
                  </a:rPr>
                  <a:t>𝑗</a:t>
                </a:r>
                <a:r>
                  <a:rPr lang="en-US" altLang="zh-CN" sz="1200" dirty="0"/>
                  <a:t> occurred </a:t>
                </a:r>
                <a:r>
                  <a:rPr lang="en-US" altLang="zh-CN" sz="1200" dirty="0" smtClean="0"/>
                  <a:t>in</a:t>
                </a:r>
                <a:r>
                  <a:rPr lang="zh-CN" altLang="en-US" sz="1200" dirty="0" smtClean="0"/>
                  <a:t> </a:t>
                </a:r>
                <a:r>
                  <a:rPr lang="en-US" sz="1200" i="0">
                    <a:latin typeface="Cambria Math" panose="02040503050406030204" pitchFamily="18" charset="0"/>
                  </a:rPr>
                  <a:t>𝑣</a:t>
                </a:r>
                <a:r>
                  <a:rPr lang="en-US" sz="1200" i="0">
                    <a:latin typeface="Cambria Math" charset="0"/>
                  </a:rPr>
                  <a:t>_</a:t>
                </a:r>
                <a:r>
                  <a:rPr lang="en-US" sz="1200" i="0">
                    <a:latin typeface="Cambria Math" panose="02040503050406030204" pitchFamily="18" charset="0"/>
                  </a:rPr>
                  <a:t>𝑖</a:t>
                </a:r>
                <a:r>
                  <a:rPr lang="en-US" altLang="zh-CN" sz="1200" dirty="0" smtClean="0"/>
                  <a:t>,</a:t>
                </a:r>
                <a:r>
                  <a:rPr lang="en-US" sz="1200" i="1" dirty="0"/>
                  <a:t> </a:t>
                </a:r>
                <a:r>
                  <a:rPr lang="en-US" sz="1200" i="0" dirty="0" smtClean="0">
                    <a:latin typeface="Cambria Math" charset="0"/>
                  </a:rPr>
                  <a:t>𝑊</a:t>
                </a:r>
                <a:r>
                  <a:rPr lang="en-US" sz="1200" i="1" dirty="0"/>
                  <a:t> </a:t>
                </a:r>
                <a:r>
                  <a:rPr lang="en-US" sz="1200" dirty="0"/>
                  <a:t>is the vocabulary </a:t>
                </a:r>
                <a:r>
                  <a:rPr lang="en-US" sz="1200" dirty="0" smtClean="0"/>
                  <a:t>set</a:t>
                </a:r>
                <a:r>
                  <a:rPr lang="en-US" altLang="zh-CN" sz="1200" dirty="0" smtClean="0"/>
                  <a:t>,</a:t>
                </a:r>
                <a:r>
                  <a:rPr lang="zh-CN" altLang="en-US" sz="1200" dirty="0" smtClean="0"/>
                  <a:t> </a:t>
                </a:r>
                <a:r>
                  <a:rPr lang="en-US" sz="1200" i="0">
                    <a:latin typeface="Cambria Math" panose="02040503050406030204" pitchFamily="18" charset="0"/>
                    <a:ea typeface="Cambria Math" panose="02040503050406030204" pitchFamily="18" charset="0"/>
                  </a:rPr>
                  <a:t>𝑠</a:t>
                </a:r>
                <a:r>
                  <a:rPr lang="en-US" sz="1200" i="0">
                    <a:latin typeface="Cambria Math" charset="0"/>
                    <a:ea typeface="Cambria Math" panose="02040503050406030204" pitchFamily="18" charset="0"/>
                  </a:rPr>
                  <a:t> ⃗_</a:t>
                </a:r>
                <a:r>
                  <a:rPr lang="en-US" sz="1200" i="0">
                    <a:latin typeface="Cambria Math" panose="02040503050406030204" pitchFamily="18" charset="0"/>
                    <a:ea typeface="Cambria Math" panose="02040503050406030204" pitchFamily="18" charset="0"/>
                  </a:rPr>
                  <a:t>𝑖</a:t>
                </a:r>
                <a:r>
                  <a:rPr lang="zh-CN" altLang="en-US" sz="1200" dirty="0" smtClean="0"/>
                  <a:t> </a:t>
                </a:r>
                <a:r>
                  <a:rPr lang="en-US" altLang="zh-CN" sz="1200" dirty="0" smtClean="0"/>
                  <a:t>is</a:t>
                </a:r>
                <a:r>
                  <a:rPr lang="zh-CN" altLang="en-US" sz="1200" dirty="0" smtClean="0"/>
                  <a:t> </a:t>
                </a:r>
                <a:r>
                  <a:rPr lang="en-US" altLang="zh-CN" sz="1200" dirty="0" smtClean="0"/>
                  <a:t>the</a:t>
                </a:r>
                <a:r>
                  <a:rPr lang="zh-CN" altLang="en-US" sz="1200" dirty="0" smtClean="0"/>
                  <a:t> </a:t>
                </a:r>
                <a:r>
                  <a:rPr lang="en-US" altLang="zh-CN" sz="1200" dirty="0" smtClean="0"/>
                  <a:t>representation</a:t>
                </a:r>
                <a:r>
                  <a:rPr lang="zh-CN" altLang="en-US" sz="1200" dirty="0" smtClean="0"/>
                  <a:t> </a:t>
                </a:r>
                <a:r>
                  <a:rPr lang="en-US" altLang="zh-CN" sz="1200" dirty="0" smtClean="0"/>
                  <a:t>of</a:t>
                </a:r>
                <a:r>
                  <a:rPr lang="zh-CN" altLang="en-US" sz="1200" dirty="0" smtClean="0"/>
                  <a:t> </a:t>
                </a:r>
                <a:r>
                  <a:rPr lang="en-US" sz="1200" i="0">
                    <a:latin typeface="Cambria Math" panose="02040503050406030204" pitchFamily="18" charset="0"/>
                  </a:rPr>
                  <a:t>𝑣</a:t>
                </a:r>
                <a:r>
                  <a:rPr lang="en-US" sz="1200" i="0">
                    <a:latin typeface="Cambria Math" charset="0"/>
                  </a:rPr>
                  <a:t>_</a:t>
                </a:r>
                <a:r>
                  <a:rPr lang="en-US" sz="1200" i="0">
                    <a:latin typeface="Cambria Math" panose="02040503050406030204" pitchFamily="18" charset="0"/>
                  </a:rPr>
                  <a:t>𝑖</a:t>
                </a:r>
                <a:r>
                  <a:rPr lang="en-US" altLang="zh-CN" sz="1200" dirty="0" smtClean="0"/>
                  <a:t>.</a:t>
                </a:r>
                <a:endParaRPr lang="en-US" sz="1200" dirty="0"/>
              </a:p>
              <a:p>
                <a:endParaRPr lang="en-US" altLang="zh-CN" baseline="0" dirty="0" smtClean="0"/>
              </a:p>
              <a:p>
                <a:endParaRPr lang="zh-CN" altLang="en-US" dirty="0"/>
              </a:p>
            </p:txBody>
          </p:sp>
        </mc:Fallback>
      </mc:AlternateContent>
    </p:spTree>
    <p:extLst>
      <p:ext uri="{BB962C8B-B14F-4D97-AF65-F5344CB8AC3E}">
        <p14:creationId xmlns:p14="http://schemas.microsoft.com/office/powerpoint/2010/main" val="2036355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smtClean="0"/>
              <a:t>The numbers of bidirectional transitions between two similar-level jobs are close. </a:t>
            </a:r>
            <a:r>
              <a:rPr lang="en-US" altLang="zh-CN" sz="1200" dirty="0" smtClean="0"/>
              <a:t>Thus</a:t>
            </a:r>
            <a:r>
              <a:rPr lang="zh-CN" altLang="en-US" sz="1200" dirty="0" smtClean="0"/>
              <a:t> </a:t>
            </a:r>
            <a:r>
              <a:rPr lang="en-US" altLang="zh-CN" sz="1200" dirty="0" smtClean="0"/>
              <a:t>the</a:t>
            </a:r>
            <a:r>
              <a:rPr lang="zh-CN" altLang="en-US" sz="1200" dirty="0" smtClean="0"/>
              <a:t> </a:t>
            </a:r>
            <a:r>
              <a:rPr lang="en-US" altLang="zh-CN" sz="1200" dirty="0" smtClean="0"/>
              <a:t>Transition</a:t>
            </a:r>
            <a:r>
              <a:rPr lang="zh-CN" altLang="en-US" sz="1200" dirty="0" smtClean="0"/>
              <a:t> </a:t>
            </a:r>
            <a:r>
              <a:rPr lang="en-US" altLang="zh-CN" sz="1200" dirty="0" smtClean="0"/>
              <a:t>Balance</a:t>
            </a:r>
            <a:r>
              <a:rPr lang="zh-CN" altLang="en-US" sz="1200" dirty="0" smtClean="0"/>
              <a:t> </a:t>
            </a:r>
            <a:r>
              <a:rPr lang="en-US" altLang="zh-CN" sz="1200" dirty="0" smtClean="0"/>
              <a:t>(TB)</a:t>
            </a:r>
            <a:r>
              <a:rPr lang="zh-CN" altLang="en-US" sz="1200" dirty="0" smtClean="0"/>
              <a:t> </a:t>
            </a:r>
            <a:r>
              <a:rPr lang="en-US" altLang="zh-CN" sz="1200" dirty="0" smtClean="0"/>
              <a:t>should</a:t>
            </a:r>
            <a:r>
              <a:rPr lang="zh-CN" altLang="en-US" sz="1200" dirty="0" smtClean="0"/>
              <a:t> </a:t>
            </a:r>
            <a:r>
              <a:rPr lang="en-US" altLang="zh-CN" sz="1200" dirty="0" smtClean="0"/>
              <a:t>be</a:t>
            </a:r>
            <a:r>
              <a:rPr lang="zh-CN" altLang="en-US" sz="1200" dirty="0" smtClean="0"/>
              <a:t> </a:t>
            </a:r>
            <a:r>
              <a:rPr lang="en-US" altLang="zh-CN" sz="1200" dirty="0" smtClean="0"/>
              <a:t>preserved.</a:t>
            </a:r>
            <a:endParaRPr lang="en-US" sz="1200" dirty="0" smtClean="0"/>
          </a:p>
          <a:p>
            <a:endParaRPr lang="en-US" altLang="zh-CN" dirty="0"/>
          </a:p>
          <a:p>
            <a:r>
              <a:rPr lang="en-US" altLang="zh-CN" dirty="0" smtClean="0"/>
              <a:t>We</a:t>
            </a:r>
            <a:r>
              <a:rPr lang="zh-CN" altLang="en-US" dirty="0" smtClean="0"/>
              <a:t> </a:t>
            </a:r>
            <a:r>
              <a:rPr lang="en-US" altLang="zh-CN" dirty="0" smtClean="0"/>
              <a:t>define</a:t>
            </a:r>
            <a:r>
              <a:rPr lang="zh-CN" altLang="en-US" dirty="0" smtClean="0"/>
              <a:t> </a:t>
            </a:r>
            <a:r>
              <a:rPr lang="en-US" altLang="zh-CN" sz="1200" dirty="0" smtClean="0"/>
              <a:t>Transition</a:t>
            </a:r>
            <a:r>
              <a:rPr lang="zh-CN" altLang="en-US" sz="1200" dirty="0" smtClean="0"/>
              <a:t> </a:t>
            </a:r>
            <a:r>
              <a:rPr lang="en-US" altLang="zh-CN" sz="1200" dirty="0" smtClean="0"/>
              <a:t>Balance</a:t>
            </a:r>
            <a:r>
              <a:rPr lang="zh-CN" altLang="en-US" sz="1200" dirty="0" smtClean="0"/>
              <a:t> </a:t>
            </a:r>
            <a:r>
              <a:rPr lang="en-US" altLang="zh-CN" sz="1200" dirty="0" smtClean="0"/>
              <a:t>as</a:t>
            </a:r>
            <a:r>
              <a:rPr lang="zh-CN" altLang="en-US" sz="1200" dirty="0" smtClean="0"/>
              <a:t> </a:t>
            </a:r>
            <a:r>
              <a:rPr lang="en-US" altLang="zh-CN" sz="1200" dirty="0" smtClean="0"/>
              <a:t>the</a:t>
            </a:r>
            <a:r>
              <a:rPr lang="zh-CN" altLang="en-US" sz="1200" dirty="0" smtClean="0"/>
              <a:t> </a:t>
            </a:r>
            <a:r>
              <a:rPr lang="en-US" altLang="zh-CN" sz="1200" dirty="0" smtClean="0"/>
              <a:t>exponent</a:t>
            </a:r>
            <a:r>
              <a:rPr lang="zh-CN" altLang="en-US" sz="1200" dirty="0" smtClean="0"/>
              <a:t> </a:t>
            </a:r>
            <a:r>
              <a:rPr lang="en-US" altLang="zh-CN" sz="1200" dirty="0" smtClean="0"/>
              <a:t>of</a:t>
            </a:r>
            <a:r>
              <a:rPr lang="zh-CN" altLang="en-US" sz="1200" dirty="0" smtClean="0"/>
              <a:t> </a:t>
            </a:r>
            <a:r>
              <a:rPr lang="en-US" altLang="zh-CN" sz="1200" dirty="0" smtClean="0"/>
              <a:t>normalized</a:t>
            </a:r>
            <a:r>
              <a:rPr lang="zh-CN" altLang="en-US" sz="1200" dirty="0" smtClean="0"/>
              <a:t> </a:t>
            </a:r>
            <a:r>
              <a:rPr lang="en-US" altLang="zh-CN" sz="1200" dirty="0" smtClean="0"/>
              <a:t>difference</a:t>
            </a:r>
            <a:r>
              <a:rPr lang="zh-CN" altLang="en-US" sz="1200" baseline="0" dirty="0" smtClean="0"/>
              <a:t> </a:t>
            </a:r>
            <a:r>
              <a:rPr lang="en-US" altLang="zh-CN" sz="1200" baseline="0" dirty="0" smtClean="0"/>
              <a:t>between</a:t>
            </a:r>
            <a:r>
              <a:rPr lang="zh-CN" altLang="en-US" sz="1200" baseline="0" dirty="0" smtClean="0"/>
              <a:t> </a:t>
            </a:r>
            <a:r>
              <a:rPr lang="en-US" altLang="zh-CN" sz="1200" baseline="0" dirty="0" smtClean="0"/>
              <a:t>the</a:t>
            </a:r>
            <a:r>
              <a:rPr lang="zh-CN" altLang="en-US" sz="1200" baseline="0" dirty="0" smtClean="0"/>
              <a:t> </a:t>
            </a:r>
            <a:r>
              <a:rPr lang="en-US" sz="1200" dirty="0" smtClean="0"/>
              <a:t>bidirectional </a:t>
            </a:r>
            <a:r>
              <a:rPr lang="en-US" altLang="zh-CN" sz="1200" baseline="0" dirty="0" smtClean="0"/>
              <a:t>transitions.</a:t>
            </a:r>
          </a:p>
          <a:p>
            <a:endParaRPr lang="en-US" altLang="zh-CN" sz="1200" baseline="0" dirty="0" smtClean="0"/>
          </a:p>
          <a:p>
            <a:r>
              <a:rPr lang="en-US" altLang="zh-CN" sz="1200" baseline="0" dirty="0" smtClean="0"/>
              <a:t>The</a:t>
            </a:r>
            <a:r>
              <a:rPr lang="zh-CN" altLang="en-US" sz="1200" baseline="0" dirty="0" smtClean="0"/>
              <a:t> </a:t>
            </a:r>
            <a:r>
              <a:rPr lang="en-US" altLang="zh-CN" sz="1200" baseline="0" dirty="0" smtClean="0"/>
              <a:t>loss</a:t>
            </a:r>
            <a:r>
              <a:rPr lang="zh-CN" altLang="en-US" sz="1200" baseline="0" dirty="0" smtClean="0"/>
              <a:t> </a:t>
            </a:r>
            <a:r>
              <a:rPr lang="en-US" altLang="zh-CN" sz="1200" baseline="0" dirty="0" smtClean="0"/>
              <a:t>function</a:t>
            </a:r>
            <a:r>
              <a:rPr lang="zh-CN" altLang="en-US" sz="1200" baseline="0" dirty="0" smtClean="0"/>
              <a:t> </a:t>
            </a:r>
            <a:r>
              <a:rPr lang="en-US" altLang="zh-CN" sz="1200" baseline="0" dirty="0" smtClean="0"/>
              <a:t>here</a:t>
            </a:r>
            <a:r>
              <a:rPr lang="zh-CN" altLang="en-US" sz="1200" baseline="0" dirty="0" smtClean="0"/>
              <a:t> </a:t>
            </a:r>
            <a:r>
              <a:rPr lang="en-US" altLang="zh-CN" sz="1200" baseline="0" dirty="0" smtClean="0"/>
              <a:t>aims</a:t>
            </a:r>
            <a:r>
              <a:rPr lang="zh-CN" altLang="en-US" sz="1200" baseline="0" dirty="0" smtClean="0"/>
              <a:t> </a:t>
            </a:r>
            <a:r>
              <a:rPr lang="en-US" altLang="zh-CN" sz="1200" baseline="0" dirty="0" smtClean="0"/>
              <a:t>to</a:t>
            </a:r>
            <a:r>
              <a:rPr lang="zh-CN" altLang="en-US" sz="1200" baseline="0" dirty="0" smtClean="0"/>
              <a:t> </a:t>
            </a:r>
            <a:r>
              <a:rPr lang="en-US" altLang="zh-CN" sz="1200" baseline="0" dirty="0" smtClean="0"/>
              <a:t>make</a:t>
            </a:r>
            <a:r>
              <a:rPr lang="zh-CN" altLang="en-US" sz="1200" baseline="0" dirty="0" smtClean="0"/>
              <a:t> </a:t>
            </a:r>
            <a:r>
              <a:rPr lang="en-US" altLang="zh-CN" sz="1200" baseline="0" dirty="0" smtClean="0"/>
              <a:t>job</a:t>
            </a:r>
            <a:r>
              <a:rPr lang="zh-CN" altLang="en-US" sz="1200" baseline="0" dirty="0" smtClean="0"/>
              <a:t> </a:t>
            </a:r>
            <a:r>
              <a:rPr lang="en-US" altLang="zh-CN" sz="1200" baseline="0" dirty="0" smtClean="0"/>
              <a:t>titles</a:t>
            </a:r>
            <a:r>
              <a:rPr lang="zh-CN" altLang="en-US" sz="1200" baseline="0" dirty="0" smtClean="0"/>
              <a:t> </a:t>
            </a:r>
            <a:r>
              <a:rPr lang="en-US" altLang="zh-CN" sz="1200" baseline="0" dirty="0" smtClean="0"/>
              <a:t>that</a:t>
            </a:r>
            <a:r>
              <a:rPr lang="zh-CN" altLang="en-US" sz="1200" baseline="0" dirty="0" smtClean="0"/>
              <a:t> </a:t>
            </a:r>
            <a:r>
              <a:rPr lang="en-US" altLang="zh-CN" sz="1200" baseline="0" dirty="0" smtClean="0"/>
              <a:t>have</a:t>
            </a:r>
            <a:r>
              <a:rPr lang="zh-CN" altLang="en-US" sz="1200" baseline="0" dirty="0" smtClean="0"/>
              <a:t> </a:t>
            </a:r>
            <a:r>
              <a:rPr lang="en-US" altLang="zh-CN" sz="1200" baseline="0" dirty="0" smtClean="0"/>
              <a:t>high</a:t>
            </a:r>
            <a:r>
              <a:rPr lang="zh-CN" altLang="en-US" sz="1200" baseline="0" dirty="0" smtClean="0"/>
              <a:t> </a:t>
            </a:r>
            <a:r>
              <a:rPr lang="en-US" altLang="zh-CN" sz="1200" dirty="0" smtClean="0"/>
              <a:t>Transition</a:t>
            </a:r>
            <a:r>
              <a:rPr lang="zh-CN" altLang="en-US" sz="1200" dirty="0" smtClean="0"/>
              <a:t> </a:t>
            </a:r>
            <a:r>
              <a:rPr lang="en-US" altLang="zh-CN" sz="1200" dirty="0" smtClean="0"/>
              <a:t>Balance</a:t>
            </a:r>
            <a:r>
              <a:rPr lang="zh-CN" altLang="en-US" sz="1200" dirty="0" smtClean="0"/>
              <a:t> </a:t>
            </a:r>
            <a:r>
              <a:rPr lang="en-US" altLang="zh-CN" sz="1200" dirty="0" smtClean="0"/>
              <a:t>to</a:t>
            </a:r>
            <a:r>
              <a:rPr lang="zh-CN" altLang="en-US" sz="1200" dirty="0" smtClean="0"/>
              <a:t> </a:t>
            </a:r>
            <a:r>
              <a:rPr lang="en-US" altLang="zh-CN" sz="1200" dirty="0" smtClean="0"/>
              <a:t>have</a:t>
            </a:r>
            <a:r>
              <a:rPr lang="zh-CN" altLang="en-US" sz="1200" baseline="0" dirty="0" smtClean="0"/>
              <a:t> </a:t>
            </a:r>
            <a:r>
              <a:rPr lang="en-US" altLang="zh-CN" sz="1200" baseline="0" dirty="0" smtClean="0"/>
              <a:t>close</a:t>
            </a:r>
            <a:r>
              <a:rPr lang="zh-CN" altLang="en-US" sz="1200" baseline="0" dirty="0" smtClean="0"/>
              <a:t> </a:t>
            </a:r>
            <a:r>
              <a:rPr lang="en-US" altLang="zh-CN" sz="1200" baseline="0" dirty="0" smtClean="0"/>
              <a:t>representations.</a:t>
            </a:r>
          </a:p>
          <a:p>
            <a:endParaRPr lang="en-US" altLang="zh-CN" dirty="0" smtClean="0"/>
          </a:p>
        </p:txBody>
      </p:sp>
    </p:spTree>
    <p:extLst>
      <p:ext uri="{BB962C8B-B14F-4D97-AF65-F5344CB8AC3E}">
        <p14:creationId xmlns:p14="http://schemas.microsoft.com/office/powerpoint/2010/main" val="310839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Most people require a relatively long time (e.g., one or several years) to get a promotion. In contrast, if a person can change his/her jobs quickly and frequently, then there are high possibilities that these jobs are similar titles requires similar expertise and working </a:t>
            </a:r>
            <a:r>
              <a:rPr lang="en-US" sz="1200" kern="1200" dirty="0" err="1" smtClean="0">
                <a:solidFill>
                  <a:schemeClr val="tx1"/>
                </a:solidFill>
                <a:effectLst/>
                <a:latin typeface="+mn-lt"/>
                <a:ea typeface="+mn-ea"/>
                <a:cs typeface="+mn-cs"/>
              </a:rPr>
              <a:t>expe</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rience</a:t>
            </a:r>
            <a:r>
              <a:rPr lang="en-US" sz="1200" kern="1200" dirty="0" smtClean="0">
                <a:solidFill>
                  <a:schemeClr val="tx1"/>
                </a:solidFill>
                <a:effectLst/>
                <a:latin typeface="+mn-lt"/>
                <a:ea typeface="+mn-ea"/>
                <a:cs typeface="+mn-cs"/>
              </a:rPr>
              <a:t>. Make a long story short, the shorter the average duration of transitions is, the more similar the job titles are. To this end, we define Job Transition Duration which is the average duration time between two job titles. </a:t>
            </a:r>
            <a:endParaRPr lang="en-US" dirty="0" smtClean="0"/>
          </a:p>
          <a:p>
            <a:endParaRPr lang="en-US" altLang="zh-CN" dirty="0" smtClean="0"/>
          </a:p>
          <a:p>
            <a:endParaRPr lang="en-US" altLang="zh-CN"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T</a:t>
            </a:r>
            <a:r>
              <a:rPr lang="en-US" sz="1200" dirty="0" smtClean="0"/>
              <a:t>he shorter the average duration of transitions is, the more similar the job titles are.</a:t>
            </a:r>
            <a:r>
              <a:rPr lang="zh-CN" altLang="en-US" sz="1200" dirty="0" smtClean="0"/>
              <a:t> </a:t>
            </a:r>
            <a:r>
              <a:rPr lang="en-US" altLang="zh-CN" sz="1200" dirty="0" smtClean="0"/>
              <a:t>Thus</a:t>
            </a:r>
            <a:r>
              <a:rPr lang="zh-CN" altLang="en-US" sz="1200" dirty="0" smtClean="0"/>
              <a:t> </a:t>
            </a:r>
            <a:r>
              <a:rPr lang="en-US" altLang="zh-CN" sz="1200" dirty="0" smtClean="0"/>
              <a:t>the</a:t>
            </a:r>
            <a:r>
              <a:rPr lang="zh-CN" altLang="en-US" sz="1200" dirty="0" smtClean="0"/>
              <a:t> </a:t>
            </a:r>
            <a:r>
              <a:rPr lang="en-US" altLang="zh-CN" sz="1200" dirty="0" smtClean="0"/>
              <a:t>transition</a:t>
            </a:r>
            <a:r>
              <a:rPr lang="zh-CN" altLang="en-US" sz="1200" dirty="0" smtClean="0"/>
              <a:t> </a:t>
            </a:r>
            <a:r>
              <a:rPr lang="en-US" altLang="zh-CN" sz="1200" dirty="0" smtClean="0"/>
              <a:t>duration</a:t>
            </a:r>
            <a:r>
              <a:rPr lang="zh-CN" altLang="en-US" sz="1200" dirty="0" smtClean="0"/>
              <a:t> </a:t>
            </a:r>
            <a:r>
              <a:rPr lang="en-US" altLang="zh-CN" sz="1200" dirty="0" smtClean="0"/>
              <a:t>should</a:t>
            </a:r>
            <a:r>
              <a:rPr lang="zh-CN" altLang="en-US" sz="1200" dirty="0" smtClean="0"/>
              <a:t> </a:t>
            </a:r>
            <a:r>
              <a:rPr lang="en-US" altLang="zh-CN" sz="1200" dirty="0" smtClean="0"/>
              <a:t>be</a:t>
            </a:r>
            <a:r>
              <a:rPr lang="zh-CN" altLang="en-US" sz="1200" dirty="0" smtClean="0"/>
              <a:t> </a:t>
            </a:r>
            <a:r>
              <a:rPr lang="en-US" altLang="zh-CN" sz="1200" dirty="0" smtClean="0"/>
              <a:t>preserved.</a:t>
            </a:r>
            <a:r>
              <a:rPr lang="zh-CN" altLang="en-US" sz="1200" dirty="0" smtClean="0"/>
              <a:t> </a:t>
            </a:r>
            <a:endParaRPr lang="en-US"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we define </a:t>
            </a:r>
            <a:r>
              <a:rPr lang="en-US" altLang="zh-CN" sz="1200" kern="1200" dirty="0" smtClean="0">
                <a:solidFill>
                  <a:schemeClr val="tx1"/>
                </a:solidFill>
                <a:effectLst/>
                <a:latin typeface="+mn-lt"/>
                <a:ea typeface="+mn-ea"/>
                <a:cs typeface="+mn-cs"/>
              </a:rPr>
              <a:t>TD</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as</a:t>
            </a:r>
            <a:r>
              <a:rPr lang="en-US" sz="1200" kern="1200" dirty="0" smtClean="0">
                <a:solidFill>
                  <a:schemeClr val="tx1"/>
                </a:solidFill>
                <a:effectLst/>
                <a:latin typeface="+mn-lt"/>
                <a:ea typeface="+mn-ea"/>
                <a:cs typeface="+mn-cs"/>
              </a:rPr>
              <a:t> the exponent of</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the</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minus</a:t>
            </a:r>
            <a:r>
              <a:rPr lang="zh-CN" alt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average duration time between two job titles. </a:t>
            </a:r>
            <a:endParaRPr lang="en-US" dirty="0" smtClean="0"/>
          </a:p>
          <a:p>
            <a:endParaRPr lang="en-US" altLang="zh-CN" dirty="0" smtClean="0"/>
          </a:p>
          <a:p>
            <a:r>
              <a:rPr lang="en-US" altLang="zh-CN" dirty="0" smtClean="0"/>
              <a:t>The</a:t>
            </a:r>
            <a:r>
              <a:rPr lang="zh-CN" altLang="en-US" dirty="0" smtClean="0"/>
              <a:t> </a:t>
            </a:r>
            <a:r>
              <a:rPr lang="en-US" altLang="zh-CN" dirty="0" smtClean="0"/>
              <a:t>loss</a:t>
            </a:r>
            <a:r>
              <a:rPr lang="zh-CN" altLang="en-US" dirty="0" smtClean="0"/>
              <a:t> </a:t>
            </a:r>
            <a:r>
              <a:rPr lang="en-US" altLang="zh-CN" dirty="0" smtClean="0"/>
              <a:t>function</a:t>
            </a:r>
            <a:r>
              <a:rPr lang="zh-CN" altLang="en-US" baseline="0" dirty="0" smtClean="0"/>
              <a:t> </a:t>
            </a:r>
            <a:r>
              <a:rPr lang="en-US" altLang="zh-CN" baseline="0" dirty="0" smtClean="0"/>
              <a:t>will</a:t>
            </a:r>
            <a:r>
              <a:rPr lang="zh-CN" altLang="en-US" baseline="0" dirty="0" smtClean="0"/>
              <a:t> </a:t>
            </a:r>
            <a:r>
              <a:rPr lang="en-US" altLang="zh-CN" baseline="0" dirty="0" smtClean="0"/>
              <a:t>enforce</a:t>
            </a:r>
            <a:r>
              <a:rPr lang="zh-CN" altLang="en-US" baseline="0" dirty="0" smtClean="0"/>
              <a:t> </a:t>
            </a:r>
            <a:r>
              <a:rPr lang="en-US" altLang="zh-CN" baseline="0" dirty="0" smtClean="0"/>
              <a:t>job</a:t>
            </a:r>
            <a:r>
              <a:rPr lang="zh-CN" altLang="en-US" baseline="0" dirty="0" smtClean="0"/>
              <a:t> </a:t>
            </a:r>
            <a:r>
              <a:rPr lang="en-US" altLang="zh-CN" baseline="0" dirty="0" smtClean="0"/>
              <a:t>titles</a:t>
            </a:r>
            <a:r>
              <a:rPr lang="zh-CN" altLang="en-US" baseline="0" dirty="0" smtClean="0"/>
              <a:t> </a:t>
            </a:r>
            <a:r>
              <a:rPr lang="en-US" altLang="zh-CN" baseline="0" dirty="0" smtClean="0"/>
              <a:t>that</a:t>
            </a:r>
            <a:r>
              <a:rPr lang="zh-CN" altLang="en-US" baseline="0" dirty="0" smtClean="0"/>
              <a:t> </a:t>
            </a:r>
            <a:r>
              <a:rPr lang="en-US" altLang="zh-CN" baseline="0" dirty="0" smtClean="0"/>
              <a:t>have</a:t>
            </a:r>
            <a:r>
              <a:rPr lang="zh-CN" altLang="en-US" baseline="0" dirty="0" smtClean="0"/>
              <a:t> </a:t>
            </a:r>
            <a:r>
              <a:rPr lang="en-US" altLang="zh-CN" baseline="0" dirty="0" smtClean="0"/>
              <a:t>shorter</a:t>
            </a:r>
            <a:r>
              <a:rPr lang="zh-CN" altLang="en-US" baseline="0" dirty="0" smtClean="0"/>
              <a:t> </a:t>
            </a:r>
            <a:r>
              <a:rPr lang="en-US" altLang="zh-CN" baseline="0" dirty="0" smtClean="0"/>
              <a:t>duration</a:t>
            </a:r>
            <a:r>
              <a:rPr lang="zh-CN" altLang="en-US" baseline="0" dirty="0" smtClean="0"/>
              <a:t> </a:t>
            </a:r>
            <a:r>
              <a:rPr lang="en-US" altLang="zh-CN" baseline="0" dirty="0" smtClean="0"/>
              <a:t>to</a:t>
            </a:r>
            <a:r>
              <a:rPr lang="zh-CN" altLang="en-US" baseline="0" dirty="0" smtClean="0"/>
              <a:t> </a:t>
            </a:r>
            <a:r>
              <a:rPr lang="en-US" altLang="zh-CN" baseline="0" dirty="0" smtClean="0"/>
              <a:t>have</a:t>
            </a:r>
            <a:r>
              <a:rPr lang="zh-CN" altLang="en-US" baseline="0" dirty="0" smtClean="0"/>
              <a:t> </a:t>
            </a:r>
            <a:r>
              <a:rPr lang="en-US" altLang="zh-CN" baseline="0" dirty="0" smtClean="0"/>
              <a:t>close</a:t>
            </a:r>
            <a:r>
              <a:rPr lang="zh-CN" altLang="en-US" baseline="0" dirty="0" smtClean="0"/>
              <a:t> </a:t>
            </a:r>
            <a:r>
              <a:rPr lang="en-US" altLang="zh-CN" baseline="0" dirty="0" smtClean="0"/>
              <a:t>representations.</a:t>
            </a:r>
            <a:endParaRPr lang="zh-CN" altLang="en-US" dirty="0"/>
          </a:p>
        </p:txBody>
      </p:sp>
    </p:spTree>
    <p:extLst>
      <p:ext uri="{BB962C8B-B14F-4D97-AF65-F5344CB8AC3E}">
        <p14:creationId xmlns:p14="http://schemas.microsoft.com/office/powerpoint/2010/main" val="18681214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The</a:t>
            </a:r>
            <a:r>
              <a:rPr lang="zh-CN" altLang="en-US" dirty="0" smtClean="0"/>
              <a:t> </a:t>
            </a:r>
            <a:r>
              <a:rPr lang="en-US" altLang="zh-CN" dirty="0" smtClean="0"/>
              <a:t>training</a:t>
            </a:r>
            <a:r>
              <a:rPr lang="zh-CN" altLang="en-US" baseline="0" dirty="0" smtClean="0"/>
              <a:t> </a:t>
            </a:r>
            <a:r>
              <a:rPr lang="en-US" altLang="zh-CN" dirty="0" smtClean="0"/>
              <a:t>procedure</a:t>
            </a:r>
            <a:r>
              <a:rPr lang="zh-CN" altLang="en-US" dirty="0" smtClean="0"/>
              <a:t> </a:t>
            </a:r>
            <a:r>
              <a:rPr lang="en-US" altLang="zh-CN" dirty="0" smtClean="0"/>
              <a:t>of</a:t>
            </a:r>
            <a:r>
              <a:rPr lang="zh-CN" altLang="en-US" dirty="0" smtClean="0"/>
              <a:t> </a:t>
            </a:r>
            <a:r>
              <a:rPr lang="en-US" altLang="zh-CN" dirty="0" smtClean="0"/>
              <a:t>Job2Vec</a:t>
            </a:r>
            <a:r>
              <a:rPr lang="zh-CN" altLang="en-US" dirty="0" smtClean="0"/>
              <a:t> </a:t>
            </a:r>
            <a:r>
              <a:rPr lang="en-US" altLang="zh-CN" dirty="0" smtClean="0"/>
              <a:t>is</a:t>
            </a:r>
            <a:r>
              <a:rPr lang="zh-CN" altLang="en-US" dirty="0" smtClean="0"/>
              <a:t> </a:t>
            </a:r>
            <a:r>
              <a:rPr lang="en-US" altLang="zh-CN" dirty="0" smtClean="0"/>
              <a:t>as</a:t>
            </a:r>
            <a:r>
              <a:rPr lang="zh-CN" altLang="en-US" dirty="0" smtClean="0"/>
              <a:t> </a:t>
            </a:r>
            <a:r>
              <a:rPr lang="en-US" altLang="zh-CN" dirty="0" smtClean="0"/>
              <a:t>follows:</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dirty="0" smtClean="0"/>
          </a:p>
          <a:p>
            <a:pPr marL="342900" indent="-342900">
              <a:spcAft>
                <a:spcPts val="600"/>
              </a:spcAft>
              <a:buFont typeface="+mj-lt"/>
              <a:buAutoNum type="arabicPeriod"/>
            </a:pPr>
            <a:r>
              <a:rPr lang="en-US" altLang="zh-CN" sz="1200" dirty="0" smtClean="0"/>
              <a:t>We</a:t>
            </a:r>
            <a:r>
              <a:rPr lang="zh-CN" altLang="en-US" sz="1200" dirty="0" smtClean="0"/>
              <a:t> </a:t>
            </a:r>
            <a:r>
              <a:rPr lang="en-US" altLang="zh-CN" sz="1200" dirty="0" smtClean="0"/>
              <a:t>first</a:t>
            </a:r>
            <a:r>
              <a:rPr lang="zh-CN" altLang="en-US" sz="1200" dirty="0" smtClean="0"/>
              <a:t> </a:t>
            </a:r>
            <a:r>
              <a:rPr lang="en-US" altLang="zh-CN" sz="1200" dirty="0" smtClean="0"/>
              <a:t>train</a:t>
            </a:r>
            <a:r>
              <a:rPr lang="zh-CN" altLang="en-US" sz="1200" dirty="0" smtClean="0"/>
              <a:t> </a:t>
            </a:r>
            <a:r>
              <a:rPr lang="en-US" altLang="zh-CN" sz="1200" dirty="0" smtClean="0"/>
              <a:t>4</a:t>
            </a:r>
            <a:r>
              <a:rPr lang="zh-CN" altLang="en-US" sz="1200" dirty="0" smtClean="0"/>
              <a:t> </a:t>
            </a:r>
            <a:r>
              <a:rPr lang="en-US" altLang="zh-CN" sz="1200" dirty="0" smtClean="0"/>
              <a:t>different</a:t>
            </a:r>
            <a:r>
              <a:rPr lang="zh-CN" altLang="en-US" sz="1200" dirty="0" smtClean="0"/>
              <a:t> </a:t>
            </a:r>
            <a:r>
              <a:rPr lang="en-US" altLang="zh-CN" sz="1200" dirty="0" smtClean="0"/>
              <a:t>views</a:t>
            </a:r>
            <a:r>
              <a:rPr lang="zh-CN" altLang="en-US" sz="1200" dirty="0" smtClean="0"/>
              <a:t> </a:t>
            </a:r>
            <a:r>
              <a:rPr lang="en-US" altLang="zh-CN" sz="1200" dirty="0" smtClean="0"/>
              <a:t>independently</a:t>
            </a:r>
            <a:r>
              <a:rPr lang="zh-CN" altLang="en-US" sz="1200" dirty="0" smtClean="0"/>
              <a:t> </a:t>
            </a:r>
            <a:r>
              <a:rPr lang="en-US" altLang="zh-CN" sz="1200" dirty="0" smtClean="0"/>
              <a:t>to</a:t>
            </a:r>
            <a:r>
              <a:rPr lang="zh-CN" altLang="en-US" sz="1200" dirty="0" smtClean="0"/>
              <a:t> </a:t>
            </a:r>
            <a:r>
              <a:rPr lang="en-US" altLang="zh-CN" sz="1200" dirty="0" smtClean="0"/>
              <a:t>obtain</a:t>
            </a:r>
            <a:r>
              <a:rPr lang="zh-CN" altLang="en-US" sz="1200" dirty="0" smtClean="0"/>
              <a:t> </a:t>
            </a:r>
            <a:r>
              <a:rPr lang="en-US" altLang="zh-CN" sz="1200" dirty="0" smtClean="0"/>
              <a:t>4</a:t>
            </a:r>
            <a:r>
              <a:rPr lang="zh-CN" altLang="en-US" sz="1200" dirty="0" smtClean="0"/>
              <a:t> </a:t>
            </a:r>
            <a:r>
              <a:rPr lang="en-US" altLang="zh-CN" sz="1200" dirty="0" smtClean="0"/>
              <a:t>representations.</a:t>
            </a:r>
          </a:p>
          <a:p>
            <a:pPr marL="342900" indent="-342900">
              <a:spcAft>
                <a:spcPts val="600"/>
              </a:spcAft>
              <a:buFont typeface="+mj-lt"/>
              <a:buAutoNum type="arabicPeriod"/>
            </a:pPr>
            <a:r>
              <a:rPr lang="en-US" altLang="zh-CN" sz="1200" dirty="0" smtClean="0"/>
              <a:t>Then</a:t>
            </a:r>
            <a:r>
              <a:rPr lang="zh-CN" altLang="en-US" sz="1200" dirty="0" smtClean="0"/>
              <a:t> </a:t>
            </a:r>
            <a:r>
              <a:rPr lang="en-US" altLang="zh-CN" sz="1200" dirty="0" smtClean="0"/>
              <a:t>ensemble</a:t>
            </a:r>
            <a:r>
              <a:rPr lang="zh-CN" altLang="en-US" sz="1200" dirty="0" smtClean="0"/>
              <a:t> </a:t>
            </a:r>
            <a:r>
              <a:rPr lang="en-US" altLang="zh-CN" sz="1200" dirty="0" smtClean="0"/>
              <a:t>4</a:t>
            </a:r>
            <a:r>
              <a:rPr lang="zh-CN" altLang="en-US" sz="1200" dirty="0" smtClean="0"/>
              <a:t> </a:t>
            </a:r>
            <a:r>
              <a:rPr lang="en-US" altLang="zh-CN" sz="1200" dirty="0" smtClean="0"/>
              <a:t>views</a:t>
            </a:r>
            <a:r>
              <a:rPr lang="zh-CN" altLang="en-US" sz="1200" dirty="0" smtClean="0"/>
              <a:t> </a:t>
            </a:r>
            <a:r>
              <a:rPr lang="en-US" altLang="zh-CN" sz="1200" dirty="0" smtClean="0"/>
              <a:t>to</a:t>
            </a:r>
            <a:r>
              <a:rPr lang="zh-CN" altLang="en-US" sz="1200" dirty="0" smtClean="0"/>
              <a:t> </a:t>
            </a:r>
            <a:r>
              <a:rPr lang="en-US" altLang="zh-CN" sz="1200" dirty="0" smtClean="0"/>
              <a:t>train</a:t>
            </a:r>
            <a:r>
              <a:rPr lang="zh-CN" altLang="en-US" sz="1200" dirty="0" smtClean="0"/>
              <a:t> </a:t>
            </a:r>
            <a:r>
              <a:rPr lang="en-US" altLang="zh-CN" sz="1200" dirty="0" smtClean="0"/>
              <a:t>the</a:t>
            </a:r>
            <a:r>
              <a:rPr lang="zh-CN" altLang="en-US" sz="1200" dirty="0" smtClean="0"/>
              <a:t> </a:t>
            </a:r>
            <a:r>
              <a:rPr lang="en-US" altLang="zh-CN" sz="1200" dirty="0" smtClean="0"/>
              <a:t>auto-encoder.</a:t>
            </a:r>
          </a:p>
          <a:p>
            <a:pPr marL="342900" indent="-342900">
              <a:spcAft>
                <a:spcPts val="600"/>
              </a:spcAft>
              <a:buFont typeface="+mj-lt"/>
              <a:buAutoNum type="arabicPeriod"/>
            </a:pPr>
            <a:r>
              <a:rPr lang="zh-CN" altLang="en-US" sz="1200" dirty="0" smtClean="0"/>
              <a:t> </a:t>
            </a:r>
            <a:r>
              <a:rPr lang="en-US" altLang="zh-CN" sz="1200" dirty="0" smtClean="0"/>
              <a:t>Dispatch</a:t>
            </a:r>
            <a:r>
              <a:rPr lang="zh-CN" altLang="en-US" sz="1200" dirty="0" smtClean="0"/>
              <a:t> </a:t>
            </a:r>
            <a:r>
              <a:rPr lang="en-US" altLang="zh-CN" sz="1200" dirty="0" smtClean="0"/>
              <a:t>the</a:t>
            </a:r>
            <a:r>
              <a:rPr lang="zh-CN" altLang="en-US" sz="1200" dirty="0" smtClean="0"/>
              <a:t> </a:t>
            </a:r>
            <a:r>
              <a:rPr lang="en-US" altLang="zh-CN" sz="1200" dirty="0" smtClean="0"/>
              <a:t>fused</a:t>
            </a:r>
            <a:r>
              <a:rPr lang="zh-CN" altLang="en-US" sz="1200" dirty="0" smtClean="0"/>
              <a:t> </a:t>
            </a:r>
            <a:r>
              <a:rPr lang="en-US" altLang="zh-CN" sz="1200" dirty="0" smtClean="0"/>
              <a:t>representation</a:t>
            </a:r>
            <a:r>
              <a:rPr lang="zh-CN" altLang="en-US" sz="1200" dirty="0" smtClean="0"/>
              <a:t> </a:t>
            </a:r>
            <a:r>
              <a:rPr lang="en-US" altLang="zh-CN" sz="1200" dirty="0" smtClean="0"/>
              <a:t>to</a:t>
            </a:r>
            <a:r>
              <a:rPr lang="zh-CN" altLang="en-US" sz="1200" dirty="0" smtClean="0"/>
              <a:t> </a:t>
            </a:r>
            <a:r>
              <a:rPr lang="en-US" altLang="zh-CN" sz="1200" dirty="0" smtClean="0"/>
              <a:t>obtain</a:t>
            </a:r>
            <a:r>
              <a:rPr lang="zh-CN" altLang="en-US" sz="1200" dirty="0" smtClean="0"/>
              <a:t> </a:t>
            </a:r>
            <a:r>
              <a:rPr lang="en-US" altLang="zh-CN" sz="1200" dirty="0" smtClean="0"/>
              <a:t>4</a:t>
            </a:r>
            <a:r>
              <a:rPr lang="zh-CN" altLang="en-US" sz="1200" dirty="0" smtClean="0"/>
              <a:t> </a:t>
            </a:r>
            <a:r>
              <a:rPr lang="en-US" altLang="zh-CN" sz="1200" dirty="0" smtClean="0"/>
              <a:t>representations.</a:t>
            </a:r>
          </a:p>
          <a:p>
            <a:pPr marL="342900" indent="-342900">
              <a:spcAft>
                <a:spcPts val="600"/>
              </a:spcAft>
              <a:buFont typeface="+mj-lt"/>
              <a:buAutoNum type="arabicPeriod"/>
            </a:pPr>
            <a:r>
              <a:rPr lang="en-US" altLang="zh-CN" sz="1200" dirty="0" smtClean="0"/>
              <a:t>Retrain</a:t>
            </a:r>
            <a:r>
              <a:rPr lang="zh-CN" altLang="en-US" sz="1200" dirty="0" smtClean="0"/>
              <a:t> </a:t>
            </a:r>
            <a:r>
              <a:rPr lang="en-US" altLang="zh-CN" sz="1200" dirty="0" smtClean="0"/>
              <a:t>4</a:t>
            </a:r>
            <a:r>
              <a:rPr lang="zh-CN" altLang="en-US" sz="1200" dirty="0" smtClean="0"/>
              <a:t> </a:t>
            </a:r>
            <a:r>
              <a:rPr lang="en-US" altLang="zh-CN" sz="1200" dirty="0" smtClean="0"/>
              <a:t>views</a:t>
            </a:r>
            <a:r>
              <a:rPr lang="zh-CN" altLang="en-US" sz="1200" dirty="0" smtClean="0"/>
              <a:t> </a:t>
            </a:r>
            <a:r>
              <a:rPr lang="en-US" altLang="zh-CN" sz="1200" dirty="0" smtClean="0"/>
              <a:t>based</a:t>
            </a:r>
            <a:r>
              <a:rPr lang="zh-CN" altLang="en-US" sz="1200" dirty="0" smtClean="0"/>
              <a:t> </a:t>
            </a:r>
            <a:r>
              <a:rPr lang="en-US" altLang="zh-CN" sz="1200" dirty="0" smtClean="0"/>
              <a:t>on</a:t>
            </a:r>
            <a:r>
              <a:rPr lang="zh-CN" altLang="en-US" sz="1200" dirty="0" smtClean="0"/>
              <a:t> </a:t>
            </a:r>
            <a:r>
              <a:rPr lang="en-US" altLang="zh-CN" sz="1200" dirty="0" smtClean="0"/>
              <a:t>the</a:t>
            </a:r>
            <a:r>
              <a:rPr lang="zh-CN" altLang="en-US" sz="1200" dirty="0" smtClean="0"/>
              <a:t> </a:t>
            </a:r>
            <a:r>
              <a:rPr lang="en-US" altLang="zh-CN" sz="1200" dirty="0" smtClean="0"/>
              <a:t>representations</a:t>
            </a:r>
            <a:r>
              <a:rPr lang="zh-CN" altLang="en-US" sz="1200" dirty="0" smtClean="0"/>
              <a:t> </a:t>
            </a:r>
            <a:r>
              <a:rPr lang="en-US" altLang="zh-CN" sz="1200" dirty="0" smtClean="0"/>
              <a:t>of</a:t>
            </a:r>
            <a:r>
              <a:rPr lang="zh-CN" altLang="en-US" sz="1200" dirty="0" smtClean="0"/>
              <a:t> </a:t>
            </a:r>
            <a:r>
              <a:rPr lang="en-US" altLang="zh-CN" sz="1200" dirty="0" smtClean="0"/>
              <a:t>step</a:t>
            </a:r>
            <a:r>
              <a:rPr lang="zh-CN" altLang="en-US" sz="1200" dirty="0" smtClean="0"/>
              <a:t> </a:t>
            </a:r>
            <a:r>
              <a:rPr lang="en-US" altLang="zh-CN" sz="1200" dirty="0" smtClean="0"/>
              <a:t>3.</a:t>
            </a:r>
          </a:p>
          <a:p>
            <a:pPr marL="342900" indent="-342900">
              <a:spcAft>
                <a:spcPts val="600"/>
              </a:spcAft>
              <a:buFont typeface="+mj-lt"/>
              <a:buAutoNum type="arabicPeriod"/>
            </a:pPr>
            <a:r>
              <a:rPr lang="en-US" altLang="zh-CN" sz="1200" dirty="0" smtClean="0"/>
              <a:t>Repeat</a:t>
            </a:r>
            <a:r>
              <a:rPr lang="zh-CN" altLang="en-US" sz="1200" dirty="0" smtClean="0"/>
              <a:t> </a:t>
            </a:r>
            <a:r>
              <a:rPr lang="en-US" altLang="zh-CN" sz="1200" dirty="0" smtClean="0"/>
              <a:t>step</a:t>
            </a:r>
            <a:r>
              <a:rPr lang="zh-CN" altLang="en-US" sz="1200" dirty="0" smtClean="0"/>
              <a:t> </a:t>
            </a:r>
            <a:r>
              <a:rPr lang="en-US" altLang="zh-CN" sz="1200" dirty="0" smtClean="0"/>
              <a:t>2~4.</a:t>
            </a:r>
          </a:p>
          <a:p>
            <a:pPr marL="342900" indent="-342900">
              <a:spcAft>
                <a:spcPts val="600"/>
              </a:spcAft>
              <a:buFont typeface="+mj-lt"/>
              <a:buAutoNum type="arabicPeriod"/>
            </a:pPr>
            <a:endParaRPr lang="en-US" altLang="zh-CN" sz="1200" dirty="0" smtClean="0"/>
          </a:p>
          <a:p>
            <a:pPr marL="342900" indent="-342900">
              <a:spcAft>
                <a:spcPts val="600"/>
              </a:spcAft>
              <a:buFont typeface="+mj-lt"/>
              <a:buAutoNum type="arabicPeriod"/>
            </a:pP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zh-CN" altLang="en-US" dirty="0"/>
          </a:p>
        </p:txBody>
      </p:sp>
    </p:spTree>
    <p:extLst>
      <p:ext uri="{BB962C8B-B14F-4D97-AF65-F5344CB8AC3E}">
        <p14:creationId xmlns:p14="http://schemas.microsoft.com/office/powerpoint/2010/main" val="11669050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r>
              <a:rPr lang="en-US" altLang="zh-CN" dirty="0" smtClean="0"/>
              <a:t>We</a:t>
            </a:r>
            <a:r>
              <a:rPr lang="zh-CN" altLang="en-US" dirty="0" smtClean="0"/>
              <a:t> </a:t>
            </a:r>
            <a:r>
              <a:rPr lang="en-US" altLang="zh-CN" dirty="0" smtClean="0"/>
              <a:t>conducted</a:t>
            </a:r>
            <a:r>
              <a:rPr lang="zh-CN" altLang="en-US" dirty="0" smtClean="0"/>
              <a:t> </a:t>
            </a:r>
            <a:r>
              <a:rPr lang="en-US" altLang="zh-CN" dirty="0" smtClean="0"/>
              <a:t>experiments</a:t>
            </a:r>
            <a:r>
              <a:rPr lang="zh-CN" altLang="en-US" dirty="0" smtClean="0"/>
              <a:t> </a:t>
            </a:r>
            <a:r>
              <a:rPr lang="en-US" altLang="zh-CN" dirty="0" smtClean="0"/>
              <a:t>on</a:t>
            </a:r>
            <a:r>
              <a:rPr lang="zh-CN" altLang="en-US" dirty="0" smtClean="0"/>
              <a:t> </a:t>
            </a:r>
            <a:r>
              <a:rPr lang="en-US" altLang="zh-CN" dirty="0" smtClean="0"/>
              <a:t>2</a:t>
            </a:r>
            <a:r>
              <a:rPr lang="zh-CN" altLang="en-US" dirty="0" smtClean="0"/>
              <a:t> </a:t>
            </a:r>
            <a:r>
              <a:rPr lang="en-US" altLang="zh-CN" dirty="0" smtClean="0"/>
              <a:t>real-word</a:t>
            </a:r>
            <a:r>
              <a:rPr lang="zh-CN" altLang="en-US" dirty="0" smtClean="0"/>
              <a:t> </a:t>
            </a:r>
            <a:r>
              <a:rPr lang="en-US" altLang="zh-CN" dirty="0" smtClean="0"/>
              <a:t>datasets,</a:t>
            </a:r>
            <a:r>
              <a:rPr lang="zh-CN" altLang="en-US" dirty="0" smtClean="0"/>
              <a:t> </a:t>
            </a:r>
            <a:r>
              <a:rPr lang="en-US" altLang="zh-CN" dirty="0" smtClean="0"/>
              <a:t>namely,</a:t>
            </a:r>
            <a:r>
              <a:rPr lang="zh-CN" altLang="en-US" dirty="0" smtClean="0"/>
              <a:t> </a:t>
            </a:r>
            <a:r>
              <a:rPr lang="en-US" altLang="zh-CN" dirty="0" smtClean="0"/>
              <a:t>IT</a:t>
            </a:r>
            <a:r>
              <a:rPr lang="zh-CN" altLang="en-US" dirty="0" smtClean="0"/>
              <a:t> </a:t>
            </a:r>
            <a:r>
              <a:rPr lang="en-US" altLang="zh-CN" dirty="0" smtClean="0"/>
              <a:t>and</a:t>
            </a:r>
            <a:r>
              <a:rPr lang="zh-CN" altLang="en-US" dirty="0" smtClean="0"/>
              <a:t> </a:t>
            </a:r>
            <a:r>
              <a:rPr lang="en-US" altLang="zh-CN" dirty="0" smtClean="0"/>
              <a:t>Finance</a:t>
            </a:r>
            <a:r>
              <a:rPr lang="zh-CN" altLang="en-US" dirty="0" smtClean="0"/>
              <a:t> </a:t>
            </a:r>
            <a:r>
              <a:rPr lang="en-US" altLang="zh-CN" dirty="0" smtClean="0"/>
              <a:t>datasets,</a:t>
            </a:r>
            <a:r>
              <a:rPr lang="zh-CN" altLang="en-US" dirty="0" smtClean="0"/>
              <a:t> </a:t>
            </a:r>
            <a:r>
              <a:rPr lang="en-US" altLang="zh-CN" dirty="0" smtClean="0"/>
              <a:t>each</a:t>
            </a:r>
            <a:r>
              <a:rPr lang="zh-CN" altLang="en-US" dirty="0" smtClean="0"/>
              <a:t> </a:t>
            </a:r>
            <a:r>
              <a:rPr lang="en-US" altLang="zh-CN" dirty="0" smtClean="0"/>
              <a:t>represent</a:t>
            </a:r>
            <a:r>
              <a:rPr lang="zh-CN" altLang="en-US" dirty="0" smtClean="0"/>
              <a:t> </a:t>
            </a:r>
            <a:r>
              <a:rPr lang="en-US" altLang="zh-CN" dirty="0" smtClean="0"/>
              <a:t>a</a:t>
            </a:r>
            <a:r>
              <a:rPr lang="zh-CN" altLang="en-US" dirty="0" smtClean="0"/>
              <a:t> </a:t>
            </a:r>
            <a:r>
              <a:rPr lang="en-US" altLang="zh-CN" dirty="0" smtClean="0"/>
              <a:t>typical</a:t>
            </a:r>
            <a:r>
              <a:rPr lang="zh-CN" altLang="en-US" dirty="0" smtClean="0"/>
              <a:t> </a:t>
            </a:r>
            <a:r>
              <a:rPr lang="en-US" altLang="zh-CN" dirty="0" smtClean="0"/>
              <a:t>industry.</a:t>
            </a:r>
          </a:p>
          <a:p>
            <a:endParaRPr lang="en-US" dirty="0" smtClean="0"/>
          </a:p>
          <a:p>
            <a:r>
              <a:rPr lang="en-US" altLang="zh-CN" dirty="0" smtClean="0"/>
              <a:t>We</a:t>
            </a:r>
            <a:r>
              <a:rPr lang="zh-CN" altLang="en-US" dirty="0" smtClean="0"/>
              <a:t> </a:t>
            </a:r>
            <a:r>
              <a:rPr lang="en-US" altLang="zh-CN" dirty="0" smtClean="0"/>
              <a:t>collect</a:t>
            </a:r>
            <a:r>
              <a:rPr lang="zh-CN" altLang="en-US" dirty="0" smtClean="0"/>
              <a:t> </a:t>
            </a:r>
            <a:r>
              <a:rPr lang="en-US" altLang="zh-CN" dirty="0" smtClean="0"/>
              <a:t>these</a:t>
            </a:r>
            <a:r>
              <a:rPr lang="zh-CN" altLang="en-US" dirty="0" smtClean="0"/>
              <a:t> </a:t>
            </a:r>
            <a:r>
              <a:rPr lang="en-US" altLang="zh-CN" dirty="0" smtClean="0"/>
              <a:t>two</a:t>
            </a:r>
            <a:r>
              <a:rPr lang="zh-CN" altLang="en-US" dirty="0" smtClean="0"/>
              <a:t> </a:t>
            </a:r>
            <a:r>
              <a:rPr lang="en-US" altLang="zh-CN" dirty="0" smtClean="0"/>
              <a:t>datasets</a:t>
            </a:r>
            <a:r>
              <a:rPr lang="zh-CN" altLang="en-US" dirty="0" smtClean="0"/>
              <a:t> </a:t>
            </a:r>
            <a:r>
              <a:rPr lang="en-US" altLang="zh-CN" dirty="0" smtClean="0"/>
              <a:t>from</a:t>
            </a:r>
            <a:r>
              <a:rPr lang="zh-CN" altLang="en-US" dirty="0" smtClean="0"/>
              <a:t> </a:t>
            </a:r>
            <a:r>
              <a:rPr lang="en-US" altLang="zh-CN" dirty="0" smtClean="0"/>
              <a:t>LinkedIn.</a:t>
            </a:r>
            <a:endParaRPr lang="en-US" dirty="0" smtClean="0"/>
          </a:p>
          <a:p>
            <a:endParaRPr lang="en-US" dirty="0" smtClean="0"/>
          </a:p>
          <a:p>
            <a:r>
              <a:rPr lang="en-US" altLang="zh-CN" dirty="0" smtClean="0"/>
              <a:t>Table</a:t>
            </a:r>
            <a:r>
              <a:rPr lang="zh-CN" altLang="en-US" dirty="0" smtClean="0"/>
              <a:t> </a:t>
            </a:r>
            <a:r>
              <a:rPr lang="en-US" altLang="zh-CN" dirty="0" smtClean="0"/>
              <a:t>2</a:t>
            </a:r>
            <a:r>
              <a:rPr lang="zh-CN" altLang="en-US" dirty="0" smtClean="0"/>
              <a:t> </a:t>
            </a:r>
            <a:r>
              <a:rPr lang="en-US" altLang="zh-CN" dirty="0" smtClean="0"/>
              <a:t>shows</a:t>
            </a:r>
            <a:r>
              <a:rPr lang="zh-CN" altLang="en-US" dirty="0" smtClean="0"/>
              <a:t> </a:t>
            </a:r>
            <a:r>
              <a:rPr lang="en-US" altLang="zh-CN" dirty="0" smtClean="0"/>
              <a:t>the</a:t>
            </a:r>
            <a:r>
              <a:rPr lang="zh-CN" altLang="en-US" dirty="0" smtClean="0"/>
              <a:t> </a:t>
            </a:r>
            <a:r>
              <a:rPr lang="en-US" altLang="zh-CN" dirty="0" smtClean="0"/>
              <a:t>statistics</a:t>
            </a:r>
            <a:r>
              <a:rPr lang="zh-CN" altLang="en-US" dirty="0" smtClean="0"/>
              <a:t> </a:t>
            </a:r>
            <a:r>
              <a:rPr lang="en-US" altLang="zh-CN" dirty="0" smtClean="0"/>
              <a:t>of</a:t>
            </a:r>
            <a:r>
              <a:rPr lang="zh-CN" altLang="en-US" dirty="0" smtClean="0"/>
              <a:t> </a:t>
            </a:r>
            <a:r>
              <a:rPr lang="en-US" altLang="zh-CN" dirty="0" smtClean="0"/>
              <a:t>the</a:t>
            </a:r>
            <a:r>
              <a:rPr lang="zh-CN" altLang="en-US" dirty="0" smtClean="0"/>
              <a:t> </a:t>
            </a:r>
            <a:r>
              <a:rPr lang="en-US" altLang="zh-CN" dirty="0" smtClean="0"/>
              <a:t>datasets.</a:t>
            </a:r>
          </a:p>
          <a:p>
            <a:pPr marL="398463" indent="-398463">
              <a:buNone/>
            </a:pPr>
            <a:endParaRPr lang="en-US" altLang="zh-CN" dirty="0" smtClean="0"/>
          </a:p>
          <a:p>
            <a:pPr marL="398463" indent="-398463">
              <a:buNone/>
            </a:pPr>
            <a:r>
              <a:rPr lang="en-US" altLang="zh-CN" dirty="0" smtClean="0"/>
              <a:t>We</a:t>
            </a:r>
            <a:r>
              <a:rPr lang="zh-CN" altLang="en-US" dirty="0" smtClean="0"/>
              <a:t> </a:t>
            </a:r>
            <a:r>
              <a:rPr lang="en-US" altLang="zh-CN" dirty="0" smtClean="0"/>
              <a:t>compare</a:t>
            </a:r>
            <a:r>
              <a:rPr lang="zh-CN" altLang="en-US" dirty="0" smtClean="0"/>
              <a:t> </a:t>
            </a:r>
            <a:r>
              <a:rPr lang="en-US" altLang="zh-CN" dirty="0" smtClean="0"/>
              <a:t>our</a:t>
            </a:r>
            <a:r>
              <a:rPr lang="zh-CN" altLang="en-US" dirty="0" smtClean="0"/>
              <a:t> </a:t>
            </a:r>
            <a:r>
              <a:rPr lang="en-US" altLang="zh-CN" dirty="0" smtClean="0"/>
              <a:t>model</a:t>
            </a:r>
            <a:r>
              <a:rPr lang="zh-CN" altLang="en-US" dirty="0" smtClean="0"/>
              <a:t> </a:t>
            </a:r>
            <a:r>
              <a:rPr lang="en-US" altLang="zh-CN" dirty="0" smtClean="0"/>
              <a:t>with</a:t>
            </a:r>
            <a:r>
              <a:rPr lang="zh-CN" altLang="en-US" dirty="0" smtClean="0"/>
              <a:t> </a:t>
            </a:r>
            <a:r>
              <a:rPr lang="en-US" altLang="zh-CN" dirty="0" smtClean="0"/>
              <a:t>5</a:t>
            </a:r>
            <a:r>
              <a:rPr lang="zh-CN" altLang="en-US" dirty="0" smtClean="0"/>
              <a:t> </a:t>
            </a:r>
            <a:r>
              <a:rPr lang="en-US" altLang="zh-CN" dirty="0" smtClean="0"/>
              <a:t>baselines,</a:t>
            </a:r>
            <a:r>
              <a:rPr lang="zh-CN" altLang="en-US" dirty="0" smtClean="0"/>
              <a:t> </a:t>
            </a:r>
            <a:endParaRPr lang="en-US" altLang="zh-CN" dirty="0" smtClean="0"/>
          </a:p>
          <a:p>
            <a:pPr marL="398463" indent="-398463">
              <a:buNone/>
            </a:pPr>
            <a:r>
              <a:rPr lang="zh-CN" altLang="en-US" sz="1200" dirty="0" smtClean="0"/>
              <a:t>   </a:t>
            </a:r>
            <a:r>
              <a:rPr lang="en-US" altLang="zh-CN" sz="1200" dirty="0" err="1" smtClean="0"/>
              <a:t>Deepwalk</a:t>
            </a:r>
            <a:r>
              <a:rPr lang="zh-CN" altLang="en-US" sz="1200" dirty="0" smtClean="0"/>
              <a:t>   </a:t>
            </a:r>
            <a:r>
              <a:rPr lang="en-US" sz="1200" dirty="0" smtClean="0"/>
              <a:t> </a:t>
            </a:r>
            <a:r>
              <a:rPr lang="en-US" altLang="zh-CN" sz="1200" dirty="0" smtClean="0"/>
              <a:t>Node2Vec</a:t>
            </a:r>
            <a:r>
              <a:rPr lang="zh-CN" altLang="en-US" sz="1200" dirty="0" smtClean="0"/>
              <a:t>    </a:t>
            </a:r>
            <a:r>
              <a:rPr lang="en-US" altLang="zh-CN" sz="1200" dirty="0" smtClean="0"/>
              <a:t>LINE(1</a:t>
            </a:r>
            <a:r>
              <a:rPr lang="en-US" altLang="zh-CN" sz="1200" baseline="30000" dirty="0" smtClean="0"/>
              <a:t>st</a:t>
            </a:r>
            <a:r>
              <a:rPr lang="zh-CN" altLang="en-US" sz="1200" dirty="0" smtClean="0"/>
              <a:t>  </a:t>
            </a:r>
            <a:r>
              <a:rPr lang="en-US" altLang="zh-CN" sz="1200" dirty="0" smtClean="0"/>
              <a:t>order)</a:t>
            </a:r>
            <a:r>
              <a:rPr lang="zh-CN" altLang="en-US" sz="1200" dirty="0" smtClean="0"/>
              <a:t>   </a:t>
            </a:r>
            <a:r>
              <a:rPr lang="en-US" altLang="zh-CN" sz="1200" dirty="0" smtClean="0"/>
              <a:t>LINE(1</a:t>
            </a:r>
            <a:r>
              <a:rPr lang="en-US" altLang="zh-CN" sz="1200" baseline="30000" dirty="0" smtClean="0"/>
              <a:t>st</a:t>
            </a:r>
            <a:r>
              <a:rPr lang="en-US" altLang="zh-CN" sz="1200" dirty="0" smtClean="0"/>
              <a:t>+2</a:t>
            </a:r>
            <a:r>
              <a:rPr lang="en-US" altLang="zh-CN" sz="1200" baseline="30000" dirty="0" smtClean="0"/>
              <a:t>nd</a:t>
            </a:r>
            <a:r>
              <a:rPr lang="zh-CN" altLang="en-US" sz="1200" dirty="0" smtClean="0"/>
              <a:t> </a:t>
            </a:r>
            <a:r>
              <a:rPr lang="en-US" altLang="zh-CN" sz="1200" dirty="0" smtClean="0"/>
              <a:t>order)</a:t>
            </a:r>
            <a:r>
              <a:rPr lang="zh-CN" altLang="en-US" sz="1200" dirty="0" smtClean="0"/>
              <a:t>    </a:t>
            </a:r>
            <a:r>
              <a:rPr lang="en-US" altLang="zh-CN" sz="1200" dirty="0" smtClean="0"/>
              <a:t>Word2vec</a:t>
            </a:r>
            <a:endParaRPr lang="en-US" sz="1200" dirty="0" smtClean="0"/>
          </a:p>
          <a:p>
            <a:endParaRPr lang="en-US" dirty="0" smtClean="0"/>
          </a:p>
          <a:p>
            <a:r>
              <a:rPr lang="en-US" altLang="zh-CN" dirty="0" smtClean="0"/>
              <a:t>We</a:t>
            </a:r>
            <a:r>
              <a:rPr lang="zh-CN" altLang="en-US" dirty="0" smtClean="0"/>
              <a:t> </a:t>
            </a:r>
            <a:r>
              <a:rPr lang="en-US" altLang="zh-CN" dirty="0" smtClean="0"/>
              <a:t>adopt</a:t>
            </a:r>
            <a:r>
              <a:rPr lang="zh-CN" altLang="en-US" dirty="0" smtClean="0"/>
              <a:t> </a:t>
            </a:r>
            <a:r>
              <a:rPr lang="en-US" altLang="zh-CN" dirty="0" smtClean="0"/>
              <a:t>two</a:t>
            </a:r>
            <a:r>
              <a:rPr lang="zh-CN" altLang="en-US" dirty="0" smtClean="0"/>
              <a:t> </a:t>
            </a:r>
            <a:r>
              <a:rPr lang="en-US" altLang="zh-CN" dirty="0" smtClean="0"/>
              <a:t>evaluation</a:t>
            </a:r>
            <a:r>
              <a:rPr lang="zh-CN" altLang="en-US" dirty="0" smtClean="0"/>
              <a:t> </a:t>
            </a:r>
            <a:r>
              <a:rPr lang="en-US" altLang="zh-CN" dirty="0" smtClean="0"/>
              <a:t>metrics,</a:t>
            </a:r>
            <a:r>
              <a:rPr lang="zh-CN" altLang="en-US" dirty="0" smtClean="0"/>
              <a:t> </a:t>
            </a:r>
            <a:r>
              <a:rPr lang="en-US" altLang="zh-CN" sz="1200" dirty="0" smtClean="0"/>
              <a:t>Mean Reciprocal Rank</a:t>
            </a:r>
            <a:r>
              <a:rPr lang="zh-CN" altLang="en-US" sz="1200" dirty="0" smtClean="0"/>
              <a:t>    </a:t>
            </a:r>
            <a:r>
              <a:rPr lang="en-US" altLang="zh-CN" sz="1200" dirty="0" smtClean="0"/>
              <a:t>and</a:t>
            </a:r>
            <a:r>
              <a:rPr lang="zh-CN" altLang="en-US" sz="1200" dirty="0" smtClean="0"/>
              <a:t>    </a:t>
            </a:r>
            <a:r>
              <a:rPr lang="en-US" altLang="en-US" sz="1200" dirty="0" smtClean="0"/>
              <a:t>Mean </a:t>
            </a:r>
            <a:r>
              <a:rPr lang="en-US" altLang="en-US" sz="1200" dirty="0" err="1" smtClean="0"/>
              <a:t>Precision</a:t>
            </a:r>
            <a:r>
              <a:rPr lang="en-US" altLang="zh-CN" sz="1200" dirty="0" err="1" smtClean="0"/>
              <a:t>@K</a:t>
            </a:r>
            <a:endParaRPr lang="en-US" dirty="0" smtClean="0"/>
          </a:p>
          <a:p>
            <a:endParaRPr lang="en-US" altLang="zh-CN" dirty="0" smtClean="0"/>
          </a:p>
        </p:txBody>
      </p:sp>
    </p:spTree>
    <p:extLst>
      <p:ext uri="{BB962C8B-B14F-4D97-AF65-F5344CB8AC3E}">
        <p14:creationId xmlns:p14="http://schemas.microsoft.com/office/powerpoint/2010/main" val="6432113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r>
              <a:rPr lang="en-US" altLang="zh-CN" dirty="0" smtClean="0"/>
              <a:t>It</a:t>
            </a:r>
            <a:r>
              <a:rPr lang="zh-CN" altLang="en-US" dirty="0" smtClean="0"/>
              <a:t> </a:t>
            </a:r>
            <a:r>
              <a:rPr lang="en-US" altLang="zh-CN" dirty="0" smtClean="0"/>
              <a:t>can</a:t>
            </a:r>
            <a:r>
              <a:rPr lang="zh-CN" altLang="en-US" dirty="0" smtClean="0"/>
              <a:t> </a:t>
            </a:r>
            <a:r>
              <a:rPr lang="en-US" altLang="zh-CN" dirty="0" smtClean="0"/>
              <a:t>be</a:t>
            </a:r>
            <a:r>
              <a:rPr lang="zh-CN" altLang="en-US" dirty="0" smtClean="0"/>
              <a:t> </a:t>
            </a:r>
            <a:r>
              <a:rPr lang="en-US" altLang="zh-CN" dirty="0" smtClean="0"/>
              <a:t>observed</a:t>
            </a:r>
            <a:r>
              <a:rPr lang="zh-CN" altLang="en-US" dirty="0" smtClean="0"/>
              <a:t> </a:t>
            </a:r>
            <a:r>
              <a:rPr lang="en-US" altLang="zh-CN" dirty="0" smtClean="0"/>
              <a:t>that</a:t>
            </a:r>
            <a:r>
              <a:rPr lang="zh-CN" altLang="en-US" dirty="0" smtClean="0"/>
              <a:t> </a:t>
            </a:r>
            <a:r>
              <a:rPr lang="en-US" altLang="zh-CN" dirty="0" smtClean="0"/>
              <a:t>network</a:t>
            </a:r>
            <a:r>
              <a:rPr lang="zh-CN" altLang="en-US" dirty="0" smtClean="0"/>
              <a:t> </a:t>
            </a:r>
            <a:r>
              <a:rPr lang="en-US" altLang="zh-CN" dirty="0" smtClean="0"/>
              <a:t>embedding</a:t>
            </a:r>
            <a:r>
              <a:rPr lang="zh-CN" altLang="en-US" dirty="0" smtClean="0"/>
              <a:t> </a:t>
            </a:r>
            <a:r>
              <a:rPr lang="en-US" altLang="zh-CN" dirty="0" smtClean="0"/>
              <a:t>based</a:t>
            </a:r>
            <a:r>
              <a:rPr lang="zh-CN" altLang="en-US" dirty="0" smtClean="0"/>
              <a:t> </a:t>
            </a:r>
            <a:r>
              <a:rPr lang="en-US" altLang="zh-CN" dirty="0" smtClean="0"/>
              <a:t>method</a:t>
            </a:r>
            <a:r>
              <a:rPr lang="zh-CN" altLang="en-US" dirty="0" smtClean="0"/>
              <a:t> </a:t>
            </a:r>
            <a:r>
              <a:rPr lang="en-US" altLang="zh-CN" dirty="0" smtClean="0"/>
              <a:t>have</a:t>
            </a:r>
            <a:r>
              <a:rPr lang="zh-CN" altLang="en-US" dirty="0" smtClean="0"/>
              <a:t> </a:t>
            </a:r>
            <a:r>
              <a:rPr lang="en-US" altLang="zh-CN" dirty="0" smtClean="0"/>
              <a:t>the</a:t>
            </a:r>
            <a:r>
              <a:rPr lang="zh-CN" altLang="en-US" dirty="0" smtClean="0"/>
              <a:t> </a:t>
            </a:r>
            <a:r>
              <a:rPr lang="en-US" altLang="zh-CN" dirty="0" smtClean="0"/>
              <a:t>poorest</a:t>
            </a:r>
            <a:r>
              <a:rPr lang="zh-CN" altLang="en-US" dirty="0" smtClean="0"/>
              <a:t> </a:t>
            </a:r>
            <a:r>
              <a:rPr lang="en-US" altLang="zh-CN" dirty="0" smtClean="0"/>
              <a:t>performance.</a:t>
            </a:r>
            <a:r>
              <a:rPr lang="zh-CN" altLang="en-US" dirty="0" smtClean="0"/>
              <a:t> </a:t>
            </a:r>
            <a:r>
              <a:rPr lang="en-US" altLang="zh-CN" dirty="0" smtClean="0"/>
              <a:t>Word2vec</a:t>
            </a:r>
            <a:r>
              <a:rPr lang="zh-CN" altLang="en-US" dirty="0" smtClean="0"/>
              <a:t> </a:t>
            </a:r>
            <a:r>
              <a:rPr lang="en-US" altLang="zh-CN" dirty="0" smtClean="0"/>
              <a:t>achieved</a:t>
            </a:r>
            <a:r>
              <a:rPr lang="zh-CN" altLang="en-US" dirty="0" smtClean="0"/>
              <a:t> </a:t>
            </a:r>
            <a:r>
              <a:rPr lang="en-US" altLang="zh-CN" dirty="0" smtClean="0"/>
              <a:t>better</a:t>
            </a:r>
            <a:r>
              <a:rPr lang="zh-CN" altLang="en-US" dirty="0" smtClean="0"/>
              <a:t> </a:t>
            </a:r>
            <a:r>
              <a:rPr lang="en-US" altLang="zh-CN" dirty="0" smtClean="0"/>
              <a:t>performance</a:t>
            </a:r>
            <a:r>
              <a:rPr lang="zh-CN" altLang="en-US" dirty="0" smtClean="0"/>
              <a:t> </a:t>
            </a:r>
            <a:r>
              <a:rPr lang="en-US" altLang="zh-CN" dirty="0" smtClean="0"/>
              <a:t>indicates</a:t>
            </a:r>
            <a:r>
              <a:rPr lang="zh-CN" altLang="en-US" dirty="0" smtClean="0"/>
              <a:t> </a:t>
            </a:r>
            <a:r>
              <a:rPr lang="en-US" altLang="zh-CN" dirty="0" smtClean="0"/>
              <a:t>that</a:t>
            </a:r>
            <a:r>
              <a:rPr lang="zh-CN" altLang="en-US" dirty="0" smtClean="0"/>
              <a:t> </a:t>
            </a:r>
            <a:r>
              <a:rPr lang="en-US" altLang="zh-CN" dirty="0" smtClean="0"/>
              <a:t>single</a:t>
            </a:r>
            <a:r>
              <a:rPr lang="zh-CN" altLang="en-US" dirty="0" smtClean="0"/>
              <a:t> </a:t>
            </a:r>
            <a:r>
              <a:rPr lang="en-US" altLang="zh-CN" dirty="0" smtClean="0"/>
              <a:t>semantic</a:t>
            </a:r>
            <a:r>
              <a:rPr lang="zh-CN" altLang="en-US" dirty="0" smtClean="0"/>
              <a:t> </a:t>
            </a:r>
            <a:r>
              <a:rPr lang="en-US" altLang="zh-CN" dirty="0" smtClean="0"/>
              <a:t>view</a:t>
            </a:r>
            <a:r>
              <a:rPr lang="zh-CN" altLang="en-US" dirty="0" smtClean="0"/>
              <a:t> </a:t>
            </a:r>
            <a:r>
              <a:rPr lang="en-US" altLang="zh-CN" dirty="0" smtClean="0"/>
              <a:t>is</a:t>
            </a:r>
            <a:r>
              <a:rPr lang="zh-CN" altLang="en-US" dirty="0" smtClean="0"/>
              <a:t> </a:t>
            </a:r>
            <a:r>
              <a:rPr lang="en-US" altLang="zh-CN" dirty="0" smtClean="0"/>
              <a:t>more</a:t>
            </a:r>
            <a:r>
              <a:rPr lang="zh-CN" altLang="en-US" dirty="0" smtClean="0"/>
              <a:t> </a:t>
            </a:r>
            <a:r>
              <a:rPr lang="en-US" altLang="zh-CN" dirty="0" smtClean="0"/>
              <a:t>important</a:t>
            </a:r>
            <a:r>
              <a:rPr lang="zh-CN" altLang="en-US" dirty="0" smtClean="0"/>
              <a:t> </a:t>
            </a:r>
            <a:r>
              <a:rPr lang="en-US" altLang="zh-CN" dirty="0" smtClean="0"/>
              <a:t>than</a:t>
            </a:r>
            <a:r>
              <a:rPr lang="zh-CN" altLang="en-US" dirty="0" smtClean="0"/>
              <a:t> </a:t>
            </a:r>
            <a:r>
              <a:rPr lang="en-US" altLang="zh-CN" dirty="0" smtClean="0"/>
              <a:t>topology</a:t>
            </a:r>
            <a:r>
              <a:rPr lang="zh-CN" altLang="en-US" dirty="0" smtClean="0"/>
              <a:t> </a:t>
            </a:r>
            <a:r>
              <a:rPr lang="en-US" altLang="zh-CN" dirty="0" smtClean="0"/>
              <a:t>view</a:t>
            </a:r>
            <a:r>
              <a:rPr lang="zh-CN" altLang="en-US" dirty="0" smtClean="0"/>
              <a:t> </a:t>
            </a:r>
            <a:r>
              <a:rPr lang="en-US" altLang="zh-CN" dirty="0" smtClean="0"/>
              <a:t>in</a:t>
            </a:r>
            <a:r>
              <a:rPr lang="zh-CN" altLang="en-US" dirty="0" smtClean="0"/>
              <a:t> </a:t>
            </a:r>
            <a:r>
              <a:rPr lang="en-US" altLang="zh-CN" dirty="0" smtClean="0"/>
              <a:t>our</a:t>
            </a:r>
            <a:r>
              <a:rPr lang="zh-CN" altLang="en-US" dirty="0" smtClean="0"/>
              <a:t> </a:t>
            </a:r>
            <a:r>
              <a:rPr lang="en-US" altLang="zh-CN" dirty="0" smtClean="0"/>
              <a:t>task.</a:t>
            </a:r>
          </a:p>
          <a:p>
            <a:r>
              <a:rPr lang="en-US" altLang="zh-CN" dirty="0" smtClean="0"/>
              <a:t>Our</a:t>
            </a:r>
            <a:r>
              <a:rPr lang="zh-CN" altLang="en-US" dirty="0" smtClean="0"/>
              <a:t> </a:t>
            </a:r>
            <a:r>
              <a:rPr lang="en-US" altLang="zh-CN" dirty="0" smtClean="0"/>
              <a:t>model,</a:t>
            </a:r>
            <a:r>
              <a:rPr lang="zh-CN" altLang="en-US" dirty="0" smtClean="0"/>
              <a:t> </a:t>
            </a:r>
            <a:r>
              <a:rPr lang="en-US" altLang="zh-CN" dirty="0" smtClean="0"/>
              <a:t>combined</a:t>
            </a:r>
            <a:r>
              <a:rPr lang="zh-CN" altLang="en-US" dirty="0" smtClean="0"/>
              <a:t> </a:t>
            </a:r>
            <a:r>
              <a:rPr lang="en-US" altLang="zh-CN" dirty="0" smtClean="0"/>
              <a:t>four</a:t>
            </a:r>
            <a:r>
              <a:rPr lang="zh-CN" altLang="en-US" dirty="0" smtClean="0"/>
              <a:t> </a:t>
            </a:r>
            <a:r>
              <a:rPr lang="en-US" altLang="zh-CN" dirty="0" smtClean="0"/>
              <a:t>views,</a:t>
            </a:r>
            <a:r>
              <a:rPr lang="zh-CN" altLang="en-US" dirty="0" smtClean="0"/>
              <a:t> </a:t>
            </a:r>
            <a:r>
              <a:rPr lang="en-US" altLang="zh-CN" dirty="0" smtClean="0"/>
              <a:t>outperforms</a:t>
            </a:r>
            <a:r>
              <a:rPr lang="zh-CN" altLang="en-US" dirty="0" smtClean="0"/>
              <a:t> </a:t>
            </a:r>
            <a:r>
              <a:rPr lang="en-US" altLang="zh-CN" dirty="0" smtClean="0"/>
              <a:t>all</a:t>
            </a:r>
            <a:r>
              <a:rPr lang="zh-CN" altLang="en-US" dirty="0" smtClean="0"/>
              <a:t> </a:t>
            </a:r>
            <a:r>
              <a:rPr lang="en-US" altLang="zh-CN" dirty="0" smtClean="0"/>
              <a:t>the</a:t>
            </a:r>
            <a:r>
              <a:rPr lang="zh-CN" altLang="en-US" dirty="0" smtClean="0"/>
              <a:t> </a:t>
            </a:r>
            <a:r>
              <a:rPr lang="en-US" altLang="zh-CN" dirty="0" smtClean="0"/>
              <a:t>baselines,</a:t>
            </a:r>
            <a:r>
              <a:rPr lang="zh-CN" altLang="en-US" dirty="0" smtClean="0"/>
              <a:t> </a:t>
            </a:r>
            <a:r>
              <a:rPr lang="en-US" altLang="zh-CN" dirty="0" smtClean="0"/>
              <a:t>proved</a:t>
            </a:r>
            <a:r>
              <a:rPr lang="zh-CN" altLang="en-US" dirty="0" smtClean="0"/>
              <a:t> </a:t>
            </a:r>
            <a:r>
              <a:rPr lang="en-US" altLang="zh-CN" dirty="0" smtClean="0"/>
              <a:t>the</a:t>
            </a:r>
            <a:r>
              <a:rPr lang="zh-CN" altLang="en-US" dirty="0" smtClean="0"/>
              <a:t> </a:t>
            </a:r>
            <a:r>
              <a:rPr lang="en-US" altLang="zh-CN" dirty="0" smtClean="0"/>
              <a:t>effectiveness</a:t>
            </a:r>
            <a:r>
              <a:rPr lang="zh-CN" altLang="en-US" dirty="0" smtClean="0"/>
              <a:t> </a:t>
            </a:r>
            <a:r>
              <a:rPr lang="en-US" altLang="zh-CN" dirty="0" smtClean="0"/>
              <a:t>of</a:t>
            </a:r>
            <a:r>
              <a:rPr lang="zh-CN" altLang="en-US" dirty="0" smtClean="0"/>
              <a:t> </a:t>
            </a:r>
            <a:r>
              <a:rPr lang="en-US" altLang="zh-CN" dirty="0" smtClean="0"/>
              <a:t>our</a:t>
            </a:r>
            <a:r>
              <a:rPr lang="zh-CN" altLang="en-US" dirty="0" smtClean="0"/>
              <a:t> </a:t>
            </a:r>
            <a:r>
              <a:rPr lang="en-US" altLang="zh-CN" dirty="0" smtClean="0"/>
              <a:t>multi-view</a:t>
            </a:r>
            <a:r>
              <a:rPr lang="zh-CN" altLang="en-US" dirty="0" smtClean="0"/>
              <a:t> </a:t>
            </a:r>
            <a:r>
              <a:rPr lang="en-US" altLang="zh-CN" dirty="0" smtClean="0"/>
              <a:t>learning</a:t>
            </a:r>
            <a:r>
              <a:rPr lang="zh-CN" altLang="en-US" dirty="0" smtClean="0"/>
              <a:t> </a:t>
            </a:r>
            <a:r>
              <a:rPr lang="en-US" altLang="zh-CN" dirty="0" smtClean="0"/>
              <a:t>method.</a:t>
            </a:r>
            <a:endParaRPr lang="en-US" dirty="0" smtClean="0"/>
          </a:p>
          <a:p>
            <a:endParaRPr lang="en-US" altLang="zh-CN"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We </a:t>
            </a:r>
            <a:r>
              <a:rPr lang="en-US" altLang="zh-CN" dirty="0" smtClean="0"/>
              <a:t>also</a:t>
            </a:r>
            <a:r>
              <a:rPr lang="zh-CN" altLang="en-US" dirty="0" smtClean="0"/>
              <a:t> </a:t>
            </a:r>
            <a:r>
              <a:rPr lang="en-US" altLang="zh-CN" dirty="0" smtClean="0"/>
              <a:t>randomly</a:t>
            </a:r>
            <a:r>
              <a:rPr lang="zh-CN" altLang="en-US" dirty="0" smtClean="0"/>
              <a:t> </a:t>
            </a:r>
            <a:r>
              <a:rPr lang="en-US" altLang="zh-CN" dirty="0" smtClean="0"/>
              <a:t>down-sample</a:t>
            </a:r>
            <a:r>
              <a:rPr lang="zh-CN" altLang="en-US" dirty="0" smtClean="0"/>
              <a:t> </a:t>
            </a:r>
            <a:r>
              <a:rPr lang="en-US" altLang="zh-CN" dirty="0" smtClean="0"/>
              <a:t>the</a:t>
            </a:r>
            <a:r>
              <a:rPr lang="zh-CN" altLang="en-US" dirty="0" smtClean="0"/>
              <a:t> </a:t>
            </a:r>
            <a:r>
              <a:rPr lang="en-US" altLang="zh-CN" dirty="0" smtClean="0"/>
              <a:t>Job</a:t>
            </a:r>
            <a:r>
              <a:rPr lang="zh-CN" altLang="en-US" dirty="0" smtClean="0"/>
              <a:t> </a:t>
            </a:r>
            <a:r>
              <a:rPr lang="en-US" altLang="zh-CN" dirty="0" smtClean="0"/>
              <a:t>Graph</a:t>
            </a:r>
            <a:r>
              <a:rPr lang="zh-CN" altLang="en-US" dirty="0" smtClean="0"/>
              <a:t> </a:t>
            </a:r>
            <a:r>
              <a:rPr lang="en-US" altLang="zh-CN" dirty="0" smtClean="0"/>
              <a:t>to</a:t>
            </a:r>
            <a:r>
              <a:rPr lang="zh-CN" altLang="en-US" dirty="0" smtClean="0"/>
              <a:t> </a:t>
            </a:r>
            <a:r>
              <a:rPr lang="en-US" altLang="zh-CN" dirty="0" smtClean="0"/>
              <a:t>make</a:t>
            </a:r>
            <a:r>
              <a:rPr lang="zh-CN" altLang="en-US" dirty="0" smtClean="0"/>
              <a:t> </a:t>
            </a:r>
            <a:r>
              <a:rPr lang="en-US" altLang="zh-CN" dirty="0" smtClean="0"/>
              <a:t>it</a:t>
            </a:r>
            <a:r>
              <a:rPr lang="zh-CN" altLang="en-US" dirty="0" smtClean="0"/>
              <a:t> </a:t>
            </a:r>
            <a:r>
              <a:rPr lang="en-US" altLang="zh-CN" dirty="0" smtClean="0"/>
              <a:t>sparser</a:t>
            </a:r>
            <a:r>
              <a:rPr lang="zh-CN" altLang="en-US" dirty="0" smtClean="0"/>
              <a:t> </a:t>
            </a:r>
            <a:r>
              <a:rPr lang="en-US" altLang="zh-CN" dirty="0" smtClean="0"/>
              <a:t>to</a:t>
            </a:r>
            <a:r>
              <a:rPr lang="zh-CN" altLang="en-US" dirty="0" smtClean="0"/>
              <a:t> </a:t>
            </a:r>
            <a:r>
              <a:rPr lang="en-US" altLang="zh-CN" dirty="0" smtClean="0"/>
              <a:t>compare</a:t>
            </a:r>
            <a:r>
              <a:rPr lang="zh-CN" altLang="en-US" dirty="0" smtClean="0"/>
              <a:t> </a:t>
            </a:r>
            <a:r>
              <a:rPr lang="en-US" altLang="zh-CN" dirty="0" smtClean="0"/>
              <a:t>the</a:t>
            </a:r>
            <a:r>
              <a:rPr lang="zh-CN" altLang="en-US" dirty="0" smtClean="0"/>
              <a:t> </a:t>
            </a:r>
            <a:r>
              <a:rPr lang="en-US" altLang="zh-CN" dirty="0" smtClean="0"/>
              <a:t>robustness</a:t>
            </a:r>
            <a:r>
              <a:rPr lang="zh-CN" altLang="en-US" dirty="0" smtClean="0"/>
              <a:t> </a:t>
            </a:r>
            <a:r>
              <a:rPr lang="en-US" altLang="zh-CN" dirty="0" smtClean="0"/>
              <a:t>of</a:t>
            </a:r>
            <a:r>
              <a:rPr lang="zh-CN" altLang="en-US" dirty="0" smtClean="0"/>
              <a:t> </a:t>
            </a:r>
            <a:r>
              <a:rPr lang="en-US" altLang="zh-CN" dirty="0" smtClean="0"/>
              <a:t>our</a:t>
            </a:r>
            <a:r>
              <a:rPr lang="zh-CN" altLang="en-US" dirty="0" smtClean="0"/>
              <a:t> </a:t>
            </a:r>
            <a:r>
              <a:rPr lang="en-US" altLang="zh-CN" dirty="0" smtClean="0"/>
              <a:t>model</a:t>
            </a:r>
            <a:r>
              <a:rPr lang="zh-CN" altLang="en-US" dirty="0" smtClean="0"/>
              <a:t> </a:t>
            </a:r>
            <a:r>
              <a:rPr lang="en-US" altLang="zh-CN" dirty="0" smtClean="0"/>
              <a:t>and</a:t>
            </a:r>
            <a:r>
              <a:rPr lang="zh-CN" altLang="en-US" dirty="0" smtClean="0"/>
              <a:t> </a:t>
            </a:r>
            <a:r>
              <a:rPr lang="en-US" altLang="zh-CN" dirty="0" smtClean="0"/>
              <a:t>other</a:t>
            </a:r>
            <a:r>
              <a:rPr lang="zh-CN" altLang="en-US" dirty="0" smtClean="0"/>
              <a:t> </a:t>
            </a:r>
            <a:r>
              <a:rPr lang="en-US" altLang="zh-CN" dirty="0" smtClean="0"/>
              <a:t>baselines.</a:t>
            </a:r>
            <a:r>
              <a:rPr lang="zh-CN" altLang="en-US" dirty="0" smtClean="0"/>
              <a:t> </a:t>
            </a:r>
            <a:r>
              <a:rPr lang="en-US" altLang="zh-CN" dirty="0" smtClean="0"/>
              <a:t>Our</a:t>
            </a:r>
            <a:r>
              <a:rPr lang="zh-CN" altLang="en-US" dirty="0" smtClean="0"/>
              <a:t> </a:t>
            </a:r>
            <a:r>
              <a:rPr lang="en-US" altLang="zh-CN" dirty="0" smtClean="0"/>
              <a:t>method</a:t>
            </a:r>
            <a:r>
              <a:rPr lang="zh-CN" altLang="en-US" dirty="0" smtClean="0"/>
              <a:t> </a:t>
            </a:r>
            <a:r>
              <a:rPr lang="en-US" altLang="zh-CN" dirty="0" smtClean="0"/>
              <a:t>has</a:t>
            </a:r>
            <a:r>
              <a:rPr lang="zh-CN" altLang="en-US" dirty="0" smtClean="0"/>
              <a:t> </a:t>
            </a:r>
            <a:r>
              <a:rPr lang="en-US" altLang="zh-CN" dirty="0" smtClean="0"/>
              <a:t>better</a:t>
            </a:r>
            <a:r>
              <a:rPr lang="zh-CN" altLang="en-US" dirty="0" smtClean="0"/>
              <a:t> </a:t>
            </a:r>
            <a:r>
              <a:rPr lang="en-US" altLang="zh-CN" dirty="0" smtClean="0"/>
              <a:t>robustness.</a:t>
            </a:r>
            <a:endParaRPr lang="en-US" dirty="0" smtClean="0"/>
          </a:p>
          <a:p>
            <a:endParaRPr lang="zh-CN" altLang="en-US" dirty="0"/>
          </a:p>
        </p:txBody>
      </p:sp>
    </p:spTree>
    <p:extLst>
      <p:ext uri="{BB962C8B-B14F-4D97-AF65-F5344CB8AC3E}">
        <p14:creationId xmlns:p14="http://schemas.microsoft.com/office/powerpoint/2010/main" val="1108877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r>
              <a:rPr lang="en-US" altLang="zh-CN" dirty="0" smtClean="0"/>
              <a:t>In</a:t>
            </a:r>
            <a:r>
              <a:rPr lang="zh-CN" altLang="en-US" baseline="0" dirty="0" smtClean="0"/>
              <a:t> </a:t>
            </a:r>
            <a:r>
              <a:rPr lang="en-US" altLang="zh-CN" baseline="0" dirty="0" smtClean="0"/>
              <a:t>order</a:t>
            </a:r>
            <a:r>
              <a:rPr lang="zh-CN" altLang="en-US" baseline="0" dirty="0" smtClean="0"/>
              <a:t> </a:t>
            </a:r>
            <a:r>
              <a:rPr lang="en-US" altLang="zh-CN" baseline="0" dirty="0" smtClean="0"/>
              <a:t>to</a:t>
            </a:r>
            <a:r>
              <a:rPr lang="zh-CN" altLang="en-US" baseline="0" dirty="0" smtClean="0"/>
              <a:t> </a:t>
            </a:r>
            <a:r>
              <a:rPr lang="en-US" altLang="zh-CN" baseline="0" dirty="0" smtClean="0"/>
              <a:t>validate</a:t>
            </a:r>
            <a:r>
              <a:rPr lang="zh-CN" altLang="en-US" baseline="0" dirty="0" smtClean="0"/>
              <a:t> </a:t>
            </a:r>
            <a:r>
              <a:rPr lang="en-US" altLang="zh-CN" baseline="0" dirty="0" smtClean="0"/>
              <a:t>the</a:t>
            </a:r>
            <a:r>
              <a:rPr lang="zh-CN" altLang="en-US" baseline="0" dirty="0" smtClean="0"/>
              <a:t> </a:t>
            </a:r>
            <a:r>
              <a:rPr lang="en-US" altLang="zh-CN" baseline="0" dirty="0" smtClean="0"/>
              <a:t>effectiveness</a:t>
            </a:r>
            <a:r>
              <a:rPr lang="zh-CN" altLang="en-US" baseline="0" dirty="0" smtClean="0"/>
              <a:t> </a:t>
            </a:r>
            <a:r>
              <a:rPr lang="en-US" altLang="zh-CN" baseline="0" dirty="0" smtClean="0"/>
              <a:t>of</a:t>
            </a:r>
            <a:r>
              <a:rPr lang="zh-CN" altLang="en-US" baseline="0" dirty="0" smtClean="0"/>
              <a:t> </a:t>
            </a:r>
            <a:r>
              <a:rPr lang="en-US" altLang="zh-CN" baseline="0" dirty="0" smtClean="0"/>
              <a:t>each</a:t>
            </a:r>
            <a:r>
              <a:rPr lang="zh-CN" altLang="en-US" baseline="0" dirty="0" smtClean="0"/>
              <a:t> </a:t>
            </a:r>
            <a:r>
              <a:rPr lang="en-US" altLang="zh-CN" baseline="0" dirty="0" smtClean="0"/>
              <a:t>component</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multi-view</a:t>
            </a:r>
            <a:r>
              <a:rPr lang="zh-CN" altLang="en-US" baseline="0" dirty="0" smtClean="0"/>
              <a:t> </a:t>
            </a:r>
            <a:r>
              <a:rPr lang="en-US" altLang="zh-CN" baseline="0" dirty="0" smtClean="0"/>
              <a:t>fusion,</a:t>
            </a:r>
            <a:r>
              <a:rPr lang="zh-CN" altLang="en-US" baseline="0" dirty="0" smtClean="0"/>
              <a:t> </a:t>
            </a:r>
            <a:r>
              <a:rPr lang="en-US" altLang="zh-CN" baseline="0" dirty="0" smtClean="0"/>
              <a:t>we</a:t>
            </a:r>
            <a:r>
              <a:rPr lang="zh-CN" altLang="en-US" baseline="0" dirty="0" smtClean="0"/>
              <a:t> </a:t>
            </a:r>
            <a:r>
              <a:rPr lang="en-US" altLang="zh-CN" baseline="0" dirty="0" smtClean="0"/>
              <a:t>also</a:t>
            </a:r>
            <a:r>
              <a:rPr lang="zh-CN" altLang="en-US" baseline="0" dirty="0" smtClean="0"/>
              <a:t> </a:t>
            </a:r>
            <a:r>
              <a:rPr lang="en-US" altLang="zh-CN" baseline="0" dirty="0" smtClean="0"/>
              <a:t>conducted</a:t>
            </a:r>
            <a:r>
              <a:rPr lang="zh-CN" altLang="en-US" baseline="0" dirty="0" smtClean="0"/>
              <a:t> </a:t>
            </a:r>
            <a:r>
              <a:rPr lang="en-US" altLang="zh-CN" baseline="0" dirty="0" smtClean="0"/>
              <a:t>ablation</a:t>
            </a:r>
            <a:r>
              <a:rPr lang="zh-CN" altLang="en-US" baseline="0" dirty="0" smtClean="0"/>
              <a:t> </a:t>
            </a:r>
            <a:r>
              <a:rPr lang="en-US" altLang="zh-CN" baseline="0" dirty="0" smtClean="0"/>
              <a:t>studies.</a:t>
            </a:r>
          </a:p>
          <a:p>
            <a:endParaRPr lang="en-US" altLang="zh-CN" baseline="0" dirty="0" smtClean="0"/>
          </a:p>
          <a:p>
            <a:r>
              <a:rPr lang="en-US" altLang="zh-CN" baseline="0" dirty="0" smtClean="0"/>
              <a:t>In</a:t>
            </a:r>
            <a:r>
              <a:rPr lang="zh-CN" altLang="en-US" baseline="0" dirty="0" smtClean="0"/>
              <a:t> </a:t>
            </a:r>
            <a:r>
              <a:rPr lang="en-US" altLang="zh-CN" baseline="0" dirty="0" smtClean="0"/>
              <a:t>Table</a:t>
            </a:r>
            <a:r>
              <a:rPr lang="zh-CN" altLang="en-US" baseline="0" dirty="0" smtClean="0"/>
              <a:t> </a:t>
            </a:r>
            <a:r>
              <a:rPr lang="en-US" altLang="zh-CN" baseline="0" dirty="0" smtClean="0"/>
              <a:t>4,</a:t>
            </a:r>
            <a:r>
              <a:rPr lang="zh-CN" altLang="en-US" baseline="0" dirty="0" smtClean="0"/>
              <a:t> </a:t>
            </a:r>
            <a:r>
              <a:rPr lang="en-US" altLang="zh-CN" baseline="0" dirty="0" smtClean="0"/>
              <a:t>we</a:t>
            </a:r>
            <a:r>
              <a:rPr lang="zh-CN" altLang="en-US" baseline="0" dirty="0" smtClean="0"/>
              <a:t> </a:t>
            </a:r>
            <a:r>
              <a:rPr lang="en-US" altLang="zh-CN" baseline="0" dirty="0" smtClean="0"/>
              <a:t>show</a:t>
            </a:r>
            <a:r>
              <a:rPr lang="zh-CN" altLang="en-US" baseline="0" dirty="0" smtClean="0"/>
              <a:t> </a:t>
            </a:r>
            <a:r>
              <a:rPr lang="en-US" altLang="zh-CN" baseline="0" dirty="0" smtClean="0"/>
              <a:t>the</a:t>
            </a:r>
            <a:r>
              <a:rPr lang="zh-CN" altLang="en-US" baseline="0" dirty="0" smtClean="0"/>
              <a:t> </a:t>
            </a:r>
            <a:r>
              <a:rPr lang="en-US" altLang="zh-CN" baseline="0" dirty="0" smtClean="0"/>
              <a:t>results</a:t>
            </a:r>
            <a:r>
              <a:rPr lang="zh-CN" altLang="en-US" baseline="0" dirty="0" smtClean="0"/>
              <a:t> </a:t>
            </a:r>
            <a:r>
              <a:rPr lang="en-US" altLang="zh-CN" baseline="0" dirty="0" smtClean="0"/>
              <a:t>of</a:t>
            </a:r>
            <a:r>
              <a:rPr lang="zh-CN" altLang="en-US" baseline="0" dirty="0" smtClean="0"/>
              <a:t> </a:t>
            </a:r>
            <a:r>
              <a:rPr lang="en-US" altLang="zh-CN" baseline="0" dirty="0" smtClean="0"/>
              <a:t>removing</a:t>
            </a:r>
            <a:r>
              <a:rPr lang="zh-CN" altLang="en-US" baseline="0" dirty="0" smtClean="0"/>
              <a:t> </a:t>
            </a:r>
            <a:r>
              <a:rPr lang="en-US" altLang="zh-CN" baseline="0" dirty="0" smtClean="0"/>
              <a:t>different</a:t>
            </a:r>
            <a:r>
              <a:rPr lang="zh-CN" altLang="en-US" baseline="0" dirty="0" smtClean="0"/>
              <a:t> </a:t>
            </a:r>
            <a:r>
              <a:rPr lang="en-US" altLang="zh-CN" baseline="0" dirty="0" smtClean="0"/>
              <a:t>views</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results</a:t>
            </a:r>
            <a:r>
              <a:rPr lang="zh-CN" altLang="en-US" baseline="0" dirty="0" smtClean="0"/>
              <a:t> </a:t>
            </a:r>
            <a:r>
              <a:rPr lang="en-US" altLang="zh-CN" baseline="0" dirty="0" smtClean="0"/>
              <a:t>of</a:t>
            </a:r>
            <a:r>
              <a:rPr lang="zh-CN" altLang="en-US" baseline="0" dirty="0" smtClean="0"/>
              <a:t> </a:t>
            </a:r>
            <a:r>
              <a:rPr lang="en-US" altLang="zh-CN" baseline="0" dirty="0" smtClean="0"/>
              <a:t>simply</a:t>
            </a:r>
            <a:r>
              <a:rPr lang="zh-CN" altLang="en-US" baseline="0" dirty="0" smtClean="0"/>
              <a:t> </a:t>
            </a:r>
            <a:r>
              <a:rPr lang="en-US" altLang="zh-CN" baseline="0" dirty="0" smtClean="0"/>
              <a:t>concatenating</a:t>
            </a:r>
            <a:r>
              <a:rPr lang="zh-CN" altLang="en-US" baseline="0" dirty="0" smtClean="0"/>
              <a:t> </a:t>
            </a:r>
            <a:r>
              <a:rPr lang="en-US" altLang="zh-CN" baseline="0" dirty="0" smtClean="0"/>
              <a:t>4</a:t>
            </a:r>
            <a:r>
              <a:rPr lang="zh-CN" altLang="en-US" baseline="0" dirty="0" smtClean="0"/>
              <a:t> </a:t>
            </a:r>
            <a:r>
              <a:rPr lang="en-US" altLang="zh-CN" baseline="0" dirty="0" smtClean="0"/>
              <a:t>views.</a:t>
            </a:r>
            <a:r>
              <a:rPr lang="zh-CN" altLang="en-US" baseline="0" dirty="0" smtClean="0"/>
              <a:t> </a:t>
            </a:r>
            <a:r>
              <a:rPr lang="en-US" altLang="zh-CN" baseline="0" dirty="0" smtClean="0"/>
              <a:t>It</a:t>
            </a:r>
            <a:r>
              <a:rPr lang="zh-CN" altLang="en-US" baseline="0" dirty="0" smtClean="0"/>
              <a:t> </a:t>
            </a:r>
            <a:r>
              <a:rPr lang="en-US" altLang="zh-CN" baseline="0" dirty="0" smtClean="0"/>
              <a:t>can</a:t>
            </a:r>
            <a:r>
              <a:rPr lang="zh-CN" altLang="en-US" baseline="0" dirty="0" smtClean="0"/>
              <a:t> </a:t>
            </a:r>
            <a:r>
              <a:rPr lang="en-US" altLang="zh-CN" baseline="0" dirty="0" smtClean="0"/>
              <a:t>be</a:t>
            </a:r>
            <a:r>
              <a:rPr lang="zh-CN" altLang="en-US" baseline="0" dirty="0" smtClean="0"/>
              <a:t> </a:t>
            </a:r>
            <a:r>
              <a:rPr lang="en-US" altLang="zh-CN" baseline="0" dirty="0" smtClean="0"/>
              <a:t>seen</a:t>
            </a:r>
            <a:r>
              <a:rPr lang="zh-CN" altLang="en-US" baseline="0" dirty="0" smtClean="0"/>
              <a:t> </a:t>
            </a:r>
            <a:r>
              <a:rPr lang="en-US" altLang="zh-CN" baseline="0" dirty="0" smtClean="0"/>
              <a:t>that</a:t>
            </a:r>
            <a:r>
              <a:rPr lang="zh-CN" altLang="en-US" baseline="0" dirty="0" smtClean="0"/>
              <a:t> </a:t>
            </a:r>
            <a:r>
              <a:rPr lang="en-US" altLang="zh-CN" baseline="0" dirty="0" smtClean="0"/>
              <a:t>results</a:t>
            </a:r>
            <a:r>
              <a:rPr lang="zh-CN" altLang="en-US" baseline="0" dirty="0" smtClean="0"/>
              <a:t> </a:t>
            </a:r>
            <a:r>
              <a:rPr lang="en-US" altLang="zh-CN" baseline="0" dirty="0" smtClean="0"/>
              <a:t>drop</a:t>
            </a:r>
            <a:r>
              <a:rPr lang="zh-CN" altLang="en-US" baseline="0" dirty="0" smtClean="0"/>
              <a:t> </a:t>
            </a:r>
            <a:r>
              <a:rPr lang="en-US" altLang="zh-CN" baseline="0" dirty="0" smtClean="0"/>
              <a:t>when</a:t>
            </a:r>
            <a:r>
              <a:rPr lang="zh-CN" altLang="en-US" baseline="0" dirty="0" smtClean="0"/>
              <a:t> </a:t>
            </a:r>
            <a:r>
              <a:rPr lang="en-US" altLang="zh-CN" baseline="0" dirty="0" smtClean="0"/>
              <a:t>removing</a:t>
            </a:r>
            <a:r>
              <a:rPr lang="zh-CN" altLang="en-US" baseline="0" dirty="0" smtClean="0"/>
              <a:t> </a:t>
            </a:r>
            <a:r>
              <a:rPr lang="en-US" altLang="zh-CN" baseline="0" dirty="0" smtClean="0"/>
              <a:t>no</a:t>
            </a:r>
            <a:r>
              <a:rPr lang="zh-CN" altLang="en-US" baseline="0" dirty="0" smtClean="0"/>
              <a:t> </a:t>
            </a:r>
            <a:r>
              <a:rPr lang="en-US" altLang="zh-CN" baseline="0" dirty="0" smtClean="0"/>
              <a:t>matter</a:t>
            </a:r>
            <a:r>
              <a:rPr lang="zh-CN" altLang="en-US" baseline="0" dirty="0" smtClean="0"/>
              <a:t> </a:t>
            </a:r>
            <a:r>
              <a:rPr lang="en-US" altLang="zh-CN" baseline="0" dirty="0" smtClean="0"/>
              <a:t>which</a:t>
            </a:r>
            <a:r>
              <a:rPr lang="zh-CN" altLang="en-US" baseline="0" dirty="0" smtClean="0"/>
              <a:t> </a:t>
            </a:r>
            <a:r>
              <a:rPr lang="en-US" altLang="zh-CN" baseline="0" dirty="0" smtClean="0"/>
              <a:t>view,</a:t>
            </a:r>
            <a:r>
              <a:rPr lang="zh-CN" altLang="en-US" baseline="0" dirty="0" smtClean="0"/>
              <a:t> </a:t>
            </a:r>
            <a:r>
              <a:rPr lang="en-US" altLang="zh-CN" baseline="0" dirty="0" smtClean="0"/>
              <a:t>which</a:t>
            </a:r>
            <a:r>
              <a:rPr lang="zh-CN" altLang="en-US" baseline="0" dirty="0" smtClean="0"/>
              <a:t> </a:t>
            </a:r>
            <a:r>
              <a:rPr lang="en-US" altLang="zh-CN" baseline="0" dirty="0" smtClean="0"/>
              <a:t>means</a:t>
            </a:r>
            <a:r>
              <a:rPr lang="zh-CN" altLang="en-US" baseline="0" dirty="0" smtClean="0"/>
              <a:t> </a:t>
            </a:r>
            <a:r>
              <a:rPr lang="en-US" altLang="zh-CN" baseline="0" dirty="0" smtClean="0"/>
              <a:t>each</a:t>
            </a:r>
            <a:r>
              <a:rPr lang="zh-CN" altLang="en-US" baseline="0" dirty="0" smtClean="0"/>
              <a:t> </a:t>
            </a:r>
            <a:r>
              <a:rPr lang="en-US" altLang="zh-CN" baseline="0" dirty="0" smtClean="0"/>
              <a:t>view</a:t>
            </a:r>
            <a:r>
              <a:rPr lang="zh-CN" altLang="en-US" baseline="0" dirty="0" smtClean="0"/>
              <a:t> </a:t>
            </a:r>
            <a:r>
              <a:rPr lang="en-US" altLang="zh-CN" baseline="0" dirty="0" smtClean="0"/>
              <a:t>contributes</a:t>
            </a:r>
            <a:r>
              <a:rPr lang="zh-CN" altLang="en-US" baseline="0" dirty="0" smtClean="0"/>
              <a:t> </a:t>
            </a:r>
            <a:r>
              <a:rPr lang="en-US" altLang="zh-CN" baseline="0" dirty="0" smtClean="0"/>
              <a:t>to</a:t>
            </a:r>
            <a:r>
              <a:rPr lang="zh-CN" altLang="en-US" baseline="0" dirty="0" smtClean="0"/>
              <a:t> </a:t>
            </a:r>
            <a:r>
              <a:rPr lang="en-US" altLang="zh-CN" baseline="0" dirty="0" smtClean="0"/>
              <a:t>the</a:t>
            </a:r>
            <a:r>
              <a:rPr lang="zh-CN" altLang="en-US" baseline="0" dirty="0" smtClean="0"/>
              <a:t> </a:t>
            </a:r>
            <a:r>
              <a:rPr lang="en-US" altLang="zh-CN" baseline="0" dirty="0" smtClean="0"/>
              <a:t>final</a:t>
            </a:r>
            <a:r>
              <a:rPr lang="zh-CN" altLang="en-US" baseline="0" dirty="0" smtClean="0"/>
              <a:t> </a:t>
            </a:r>
            <a:r>
              <a:rPr lang="en-US" altLang="zh-CN" baseline="0" dirty="0" smtClean="0"/>
              <a:t>results.</a:t>
            </a:r>
          </a:p>
          <a:p>
            <a:endParaRPr lang="en-US" altLang="zh-CN" baseline="0" dirty="0" smtClean="0"/>
          </a:p>
          <a:p>
            <a:r>
              <a:rPr lang="en-US" altLang="zh-CN" baseline="0" dirty="0" smtClean="0"/>
              <a:t>Job2vec</a:t>
            </a:r>
            <a:r>
              <a:rPr lang="zh-CN" altLang="en-US" baseline="0" dirty="0" smtClean="0"/>
              <a:t> </a:t>
            </a:r>
            <a:r>
              <a:rPr lang="en-US" altLang="zh-CN" baseline="0" dirty="0" smtClean="0"/>
              <a:t>outperforms</a:t>
            </a:r>
            <a:r>
              <a:rPr lang="zh-CN" altLang="en-US" baseline="0" dirty="0" smtClean="0"/>
              <a:t> </a:t>
            </a:r>
            <a:r>
              <a:rPr lang="en-US" altLang="zh-CN" baseline="0" dirty="0" smtClean="0"/>
              <a:t>simply</a:t>
            </a:r>
            <a:r>
              <a:rPr lang="zh-CN" altLang="en-US" baseline="0" dirty="0" smtClean="0"/>
              <a:t> </a:t>
            </a:r>
            <a:r>
              <a:rPr lang="en-US" altLang="zh-CN" baseline="0" dirty="0" smtClean="0"/>
              <a:t>concatenating</a:t>
            </a:r>
            <a:r>
              <a:rPr lang="zh-CN" altLang="en-US" baseline="0" dirty="0" smtClean="0"/>
              <a:t> </a:t>
            </a:r>
            <a:r>
              <a:rPr lang="en-US" altLang="zh-CN" baseline="0" dirty="0" smtClean="0"/>
              <a:t>4</a:t>
            </a:r>
            <a:r>
              <a:rPr lang="zh-CN" altLang="en-US" baseline="0" dirty="0" smtClean="0"/>
              <a:t> </a:t>
            </a:r>
            <a:r>
              <a:rPr lang="en-US" altLang="zh-CN" baseline="0" dirty="0" smtClean="0"/>
              <a:t>views,</a:t>
            </a:r>
            <a:r>
              <a:rPr lang="zh-CN" altLang="en-US" baseline="0" dirty="0" smtClean="0"/>
              <a:t> </a:t>
            </a:r>
            <a:r>
              <a:rPr lang="en-US" altLang="zh-CN" baseline="0" dirty="0" smtClean="0"/>
              <a:t>indicate</a:t>
            </a:r>
            <a:r>
              <a:rPr lang="zh-CN" altLang="en-US" baseline="0" dirty="0" smtClean="0"/>
              <a:t> </a:t>
            </a:r>
            <a:r>
              <a:rPr lang="en-US" altLang="zh-CN" baseline="0" dirty="0" smtClean="0"/>
              <a:t>the</a:t>
            </a:r>
            <a:r>
              <a:rPr lang="zh-CN" altLang="en-US" baseline="0" dirty="0" smtClean="0"/>
              <a:t> </a:t>
            </a:r>
            <a:r>
              <a:rPr lang="en-US" altLang="zh-CN" baseline="0" dirty="0" smtClean="0"/>
              <a:t>proposed</a:t>
            </a:r>
            <a:r>
              <a:rPr lang="zh-CN" altLang="en-US" baseline="0" dirty="0" smtClean="0"/>
              <a:t> </a:t>
            </a:r>
            <a:r>
              <a:rPr lang="en-US" altLang="zh-CN" baseline="0" dirty="0" smtClean="0"/>
              <a:t>multi-view</a:t>
            </a:r>
            <a:r>
              <a:rPr lang="zh-CN" altLang="en-US" baseline="0" dirty="0" smtClean="0"/>
              <a:t> </a:t>
            </a:r>
            <a:r>
              <a:rPr lang="en-US" altLang="zh-CN" baseline="0" dirty="0" smtClean="0"/>
              <a:t>fusion</a:t>
            </a:r>
            <a:r>
              <a:rPr lang="zh-CN" altLang="en-US" baseline="0" dirty="0" smtClean="0"/>
              <a:t> </a:t>
            </a:r>
            <a:r>
              <a:rPr lang="en-US" altLang="zh-CN" baseline="0" dirty="0" smtClean="0"/>
              <a:t>method</a:t>
            </a:r>
            <a:r>
              <a:rPr lang="zh-CN" altLang="en-US" baseline="0" dirty="0" smtClean="0"/>
              <a:t> </a:t>
            </a:r>
            <a:r>
              <a:rPr lang="en-US" altLang="zh-CN" baseline="0" dirty="0" smtClean="0"/>
              <a:t>is</a:t>
            </a:r>
            <a:r>
              <a:rPr lang="zh-CN" altLang="en-US" baseline="0" dirty="0" smtClean="0"/>
              <a:t> </a:t>
            </a:r>
            <a:r>
              <a:rPr lang="en-US" altLang="zh-CN" baseline="0" dirty="0" smtClean="0"/>
              <a:t>better</a:t>
            </a:r>
            <a:r>
              <a:rPr lang="zh-CN" altLang="en-US" baseline="0" dirty="0" smtClean="0"/>
              <a:t> </a:t>
            </a:r>
            <a:r>
              <a:rPr lang="en-US" altLang="zh-CN" baseline="0" dirty="0" smtClean="0"/>
              <a:t>at</a:t>
            </a:r>
            <a:r>
              <a:rPr lang="zh-CN" altLang="en-US" baseline="0" dirty="0" smtClean="0"/>
              <a:t> </a:t>
            </a:r>
            <a:r>
              <a:rPr lang="en-US" altLang="zh-CN" baseline="0" dirty="0" smtClean="0"/>
              <a:t>learning</a:t>
            </a:r>
            <a:r>
              <a:rPr lang="zh-CN" altLang="en-US" baseline="0" dirty="0" smtClean="0"/>
              <a:t> </a:t>
            </a:r>
            <a:r>
              <a:rPr lang="en-US" altLang="zh-CN" baseline="0" dirty="0" smtClean="0"/>
              <a:t>a</a:t>
            </a:r>
            <a:r>
              <a:rPr lang="zh-CN" altLang="en-US" baseline="0" dirty="0" smtClean="0"/>
              <a:t> </a:t>
            </a:r>
            <a:r>
              <a:rPr lang="en-US" altLang="zh-CN" baseline="0" dirty="0" smtClean="0"/>
              <a:t>unified</a:t>
            </a:r>
            <a:r>
              <a:rPr lang="zh-CN" altLang="en-US" baseline="0" dirty="0" smtClean="0"/>
              <a:t> </a:t>
            </a:r>
            <a:r>
              <a:rPr lang="en-US" altLang="zh-CN" baseline="0" dirty="0" smtClean="0"/>
              <a:t>representation</a:t>
            </a:r>
            <a:r>
              <a:rPr lang="zh-CN" altLang="en-US" baseline="0" dirty="0" smtClean="0"/>
              <a:t> </a:t>
            </a:r>
            <a:r>
              <a:rPr lang="en-US" altLang="zh-CN" baseline="0" dirty="0" smtClean="0"/>
              <a:t>from</a:t>
            </a:r>
            <a:r>
              <a:rPr lang="zh-CN" altLang="en-US" baseline="0" dirty="0" smtClean="0"/>
              <a:t> </a:t>
            </a:r>
            <a:r>
              <a:rPr lang="en-US" altLang="zh-CN" baseline="0" dirty="0" smtClean="0"/>
              <a:t>multiple</a:t>
            </a:r>
            <a:r>
              <a:rPr lang="zh-CN" altLang="en-US" baseline="0" dirty="0" smtClean="0"/>
              <a:t> </a:t>
            </a:r>
            <a:r>
              <a:rPr lang="en-US" altLang="zh-CN" baseline="0" dirty="0" smtClean="0"/>
              <a:t>views.</a:t>
            </a:r>
          </a:p>
          <a:p>
            <a:endParaRPr lang="zh-CN" altLang="en-US" dirty="0"/>
          </a:p>
        </p:txBody>
      </p:sp>
    </p:spTree>
    <p:extLst>
      <p:ext uri="{BB962C8B-B14F-4D97-AF65-F5344CB8AC3E}">
        <p14:creationId xmlns:p14="http://schemas.microsoft.com/office/powerpoint/2010/main" val="786202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r>
              <a:rPr lang="en-US" dirty="0" smtClean="0"/>
              <a:t>We visualize the learned representations to show the</a:t>
            </a:r>
            <a:r>
              <a:rPr lang="zh-CN" altLang="en-US" dirty="0" smtClean="0"/>
              <a:t> </a:t>
            </a:r>
            <a:r>
              <a:rPr lang="en-US" dirty="0" smtClean="0"/>
              <a:t>promising benchmarking results of our proposed model. </a:t>
            </a:r>
          </a:p>
          <a:p>
            <a:r>
              <a:rPr lang="en-US" dirty="0" smtClean="0"/>
              <a:t>For convenience, we select four categories of job title representations, including engineer, sales, consultant and manager. </a:t>
            </a:r>
          </a:p>
          <a:p>
            <a:r>
              <a:rPr lang="en-US" dirty="0" smtClean="0"/>
              <a:t>We randomly sampled</a:t>
            </a:r>
            <a:r>
              <a:rPr lang="zh-CN" altLang="en-US" dirty="0" smtClean="0"/>
              <a:t> </a:t>
            </a:r>
            <a:r>
              <a:rPr lang="en-US" dirty="0" smtClean="0"/>
              <a:t>1000 job titles for each categories. We utilize t-SNE [16] to reduce</a:t>
            </a:r>
            <a:r>
              <a:rPr lang="zh-CN" altLang="en-US" dirty="0" smtClean="0"/>
              <a:t> </a:t>
            </a:r>
            <a:r>
              <a:rPr lang="en-US" dirty="0" smtClean="0"/>
              <a:t>the representation dimensions to do the visualization. </a:t>
            </a:r>
          </a:p>
          <a:p>
            <a:r>
              <a:rPr lang="en-US" dirty="0" smtClean="0"/>
              <a:t>Each color</a:t>
            </a:r>
            <a:r>
              <a:rPr lang="zh-CN" altLang="en-US" dirty="0" smtClean="0"/>
              <a:t> </a:t>
            </a:r>
            <a:r>
              <a:rPr lang="en-US" dirty="0" smtClean="0"/>
              <a:t>corresponds to one category of job titles.</a:t>
            </a:r>
          </a:p>
          <a:p>
            <a:r>
              <a:rPr lang="zh-CN" altLang="en-US" dirty="0" smtClean="0"/>
              <a:t> </a:t>
            </a:r>
            <a:r>
              <a:rPr lang="en-US" dirty="0" smtClean="0"/>
              <a:t>Figure </a:t>
            </a:r>
            <a:r>
              <a:rPr lang="en-US" altLang="zh-CN" dirty="0" smtClean="0"/>
              <a:t>10</a:t>
            </a:r>
            <a:r>
              <a:rPr lang="en-US" dirty="0" smtClean="0"/>
              <a:t> shows that our proposed Job2Vec achieves the best</a:t>
            </a:r>
            <a:r>
              <a:rPr lang="zh-CN" altLang="en-US" dirty="0" smtClean="0"/>
              <a:t> </a:t>
            </a:r>
            <a:r>
              <a:rPr lang="en-US" dirty="0" smtClean="0"/>
              <a:t>results. Each category of representations learned by our model can</a:t>
            </a:r>
            <a:r>
              <a:rPr lang="zh-CN" altLang="en-US" dirty="0" smtClean="0"/>
              <a:t> </a:t>
            </a:r>
            <a:r>
              <a:rPr lang="en-US" dirty="0" smtClean="0"/>
              <a:t>be clustered into four groups very well.</a:t>
            </a:r>
          </a:p>
          <a:p>
            <a:endParaRPr lang="zh-CN" altLang="en-US" dirty="0"/>
          </a:p>
        </p:txBody>
      </p:sp>
    </p:spTree>
    <p:extLst>
      <p:ext uri="{BB962C8B-B14F-4D97-AF65-F5344CB8AC3E}">
        <p14:creationId xmlns:p14="http://schemas.microsoft.com/office/powerpoint/2010/main" val="1953523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endParaRPr lang="zh-CN" altLang="en-US" dirty="0"/>
          </a:p>
        </p:txBody>
      </p:sp>
    </p:spTree>
    <p:extLst>
      <p:ext uri="{BB962C8B-B14F-4D97-AF65-F5344CB8AC3E}">
        <p14:creationId xmlns:p14="http://schemas.microsoft.com/office/powerpoint/2010/main" val="1537680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Job title benchmarking (JTB) aims at matching job titles with similar expertise levels across various companies.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The</a:t>
            </a:r>
            <a:r>
              <a:rPr lang="zh-CN" altLang="en-US" baseline="0" dirty="0" smtClean="0"/>
              <a:t> </a:t>
            </a:r>
            <a:r>
              <a:rPr lang="en-US" altLang="zh-CN" baseline="0" dirty="0" smtClean="0"/>
              <a:t>applications</a:t>
            </a:r>
            <a:r>
              <a:rPr lang="zh-CN" altLang="en-US" baseline="0" dirty="0" smtClean="0"/>
              <a:t> </a:t>
            </a:r>
            <a:r>
              <a:rPr lang="en-US" altLang="zh-CN" baseline="0" dirty="0" smtClean="0"/>
              <a:t>of</a:t>
            </a:r>
            <a:r>
              <a:rPr lang="zh-CN" altLang="en-US" baseline="0" dirty="0" smtClean="0"/>
              <a:t> </a:t>
            </a:r>
            <a:r>
              <a:rPr lang="en-US" altLang="zh-CN" baseline="0" dirty="0" smtClean="0"/>
              <a:t>JTB</a:t>
            </a:r>
            <a:r>
              <a:rPr lang="zh-CN" altLang="en-US" baseline="0" dirty="0" smtClean="0"/>
              <a:t> </a:t>
            </a:r>
            <a:r>
              <a:rPr lang="en-US" altLang="zh-CN" baseline="0" dirty="0" smtClean="0"/>
              <a:t>includes:</a:t>
            </a:r>
            <a:r>
              <a:rPr lang="zh-CN" altLang="en-US" baseline="0" dirty="0" smtClean="0"/>
              <a:t> </a:t>
            </a:r>
            <a:r>
              <a:rPr lang="en-US" dirty="0" smtClean="0"/>
              <a:t>Talent recruitment</a:t>
            </a:r>
            <a:r>
              <a:rPr lang="en-US" altLang="zh-CN" dirty="0" smtClean="0"/>
              <a:t>,</a:t>
            </a:r>
            <a:r>
              <a:rPr lang="zh-CN" altLang="en-US" dirty="0" smtClean="0"/>
              <a:t> </a:t>
            </a:r>
            <a:r>
              <a:rPr lang="en-US" dirty="0" smtClean="0"/>
              <a:t>Salary Calibration</a:t>
            </a:r>
            <a:r>
              <a:rPr lang="zh-CN" altLang="en-US" baseline="0" dirty="0" smtClean="0"/>
              <a:t> </a:t>
            </a:r>
            <a:r>
              <a:rPr lang="en-US" altLang="zh-CN" baseline="0" dirty="0" smtClean="0"/>
              <a:t>,</a:t>
            </a:r>
            <a:r>
              <a:rPr lang="zh-CN" altLang="en-US" baseline="0" dirty="0" smtClean="0"/>
              <a:t> </a:t>
            </a:r>
            <a:r>
              <a:rPr lang="en-US" dirty="0" smtClean="0"/>
              <a:t>Job recommendation </a:t>
            </a:r>
            <a:r>
              <a:rPr lang="zh-CN" altLang="en-US" baseline="0" dirty="0" smtClean="0"/>
              <a:t> </a:t>
            </a:r>
            <a:r>
              <a:rPr lang="en-US" altLang="zh-CN" baseline="0" dirty="0" smtClean="0"/>
              <a:t>and</a:t>
            </a:r>
            <a:r>
              <a:rPr lang="zh-CN" altLang="en-US" baseline="0" dirty="0" smtClean="0"/>
              <a:t> </a:t>
            </a:r>
            <a:r>
              <a:rPr lang="en-US" altLang="zh-CN" baseline="0" dirty="0" smtClean="0"/>
              <a:t>so</a:t>
            </a:r>
            <a:r>
              <a:rPr lang="zh-CN" altLang="en-US" baseline="0" dirty="0" smtClean="0"/>
              <a:t> </a:t>
            </a:r>
            <a:r>
              <a:rPr lang="en-US" altLang="zh-CN" baseline="0" dirty="0" smtClean="0"/>
              <a:t>on.</a:t>
            </a:r>
            <a:r>
              <a:rPr lang="zh-CN" altLang="en-US" baseline="0" dirty="0" smtClean="0"/>
              <a:t> </a:t>
            </a:r>
            <a:endParaRPr lang="en-US" altLang="zh-CN"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baseline="0" dirty="0" smtClean="0"/>
              <a:t>Here</a:t>
            </a:r>
            <a:r>
              <a:rPr lang="zh-CN" altLang="en-US" baseline="0" dirty="0" smtClean="0"/>
              <a:t> </a:t>
            </a:r>
            <a:r>
              <a:rPr lang="en-US" altLang="zh-CN" baseline="0" dirty="0" smtClean="0"/>
              <a:t>is</a:t>
            </a:r>
            <a:r>
              <a:rPr lang="zh-CN" altLang="en-US" baseline="0" dirty="0" smtClean="0"/>
              <a:t> </a:t>
            </a:r>
            <a:r>
              <a:rPr lang="en-US" altLang="zh-CN" baseline="0" dirty="0" smtClean="0"/>
              <a:t>an</a:t>
            </a:r>
            <a:r>
              <a:rPr lang="zh-CN" altLang="en-US" baseline="0" dirty="0" smtClean="0"/>
              <a:t> </a:t>
            </a:r>
            <a:r>
              <a:rPr lang="en-US" altLang="zh-CN" baseline="0" dirty="0" smtClean="0"/>
              <a:t>example</a:t>
            </a:r>
            <a:r>
              <a:rPr lang="zh-CN" altLang="en-US" baseline="0" dirty="0" smtClean="0"/>
              <a:t> </a:t>
            </a:r>
            <a:r>
              <a:rPr lang="en-US" altLang="zh-CN" baseline="0" dirty="0" smtClean="0"/>
              <a:t>of</a:t>
            </a:r>
            <a:r>
              <a:rPr lang="zh-CN" altLang="en-US" baseline="0" dirty="0" smtClean="0"/>
              <a:t> </a:t>
            </a:r>
            <a:r>
              <a:rPr lang="en-US" altLang="zh-CN" baseline="0" dirty="0" smtClean="0"/>
              <a:t>JTB</a:t>
            </a:r>
            <a:r>
              <a:rPr lang="zh-CN" altLang="en-US" baseline="0" dirty="0" smtClean="0"/>
              <a:t> </a:t>
            </a:r>
            <a:r>
              <a:rPr lang="en-US" altLang="zh-CN" baseline="0" dirty="0" smtClean="0"/>
              <a:t>in</a:t>
            </a:r>
            <a:r>
              <a:rPr lang="zh-CN" altLang="en-US" baseline="0" dirty="0" smtClean="0"/>
              <a:t> </a:t>
            </a:r>
            <a:r>
              <a:rPr lang="en-US" altLang="zh-CN" baseline="0" dirty="0" smtClean="0"/>
              <a:t>IT</a:t>
            </a:r>
            <a:r>
              <a:rPr lang="zh-CN" altLang="en-US" baseline="0" dirty="0" smtClean="0"/>
              <a:t> </a:t>
            </a:r>
            <a:r>
              <a:rPr lang="en-US" altLang="zh-CN" baseline="0" dirty="0" smtClean="0"/>
              <a:t>industry,</a:t>
            </a:r>
            <a:r>
              <a:rPr lang="zh-CN" altLang="en-US" baseline="0" dirty="0" smtClean="0"/>
              <a:t> </a:t>
            </a:r>
            <a:r>
              <a:rPr lang="en-US" altLang="zh-CN" baseline="0" dirty="0" smtClean="0"/>
              <a:t>which</a:t>
            </a:r>
            <a:r>
              <a:rPr lang="zh-CN" altLang="en-US" baseline="0" dirty="0" smtClean="0"/>
              <a:t> </a:t>
            </a:r>
            <a:r>
              <a:rPr lang="en-US" altLang="zh-CN" baseline="0" dirty="0" smtClean="0"/>
              <a:t>is</a:t>
            </a:r>
            <a:r>
              <a:rPr lang="zh-CN" altLang="en-US" baseline="0" dirty="0" smtClean="0"/>
              <a:t> </a:t>
            </a:r>
            <a:r>
              <a:rPr lang="en-US" altLang="zh-CN" baseline="0" dirty="0" smtClean="0"/>
              <a:t>an</a:t>
            </a:r>
            <a:r>
              <a:rPr lang="zh-CN" altLang="en-US" baseline="0" dirty="0" smtClean="0"/>
              <a:t> </a:t>
            </a:r>
            <a:r>
              <a:rPr lang="en-US" altLang="zh-CN" baseline="0" dirty="0" smtClean="0"/>
              <a:t>online</a:t>
            </a:r>
            <a:r>
              <a:rPr lang="zh-CN" altLang="en-US" baseline="0" dirty="0" smtClean="0"/>
              <a:t> </a:t>
            </a:r>
            <a:r>
              <a:rPr lang="en-US" altLang="zh-CN" baseline="0" dirty="0" smtClean="0"/>
              <a:t>survey</a:t>
            </a:r>
            <a:r>
              <a:rPr lang="zh-CN" altLang="en-US" baseline="0" dirty="0" smtClean="0"/>
              <a:t> </a:t>
            </a:r>
            <a:r>
              <a:rPr lang="en-US" altLang="zh-CN" baseline="0" dirty="0" smtClean="0"/>
              <a:t>provided</a:t>
            </a:r>
            <a:r>
              <a:rPr lang="zh-CN" altLang="en-US" baseline="0" dirty="0" smtClean="0"/>
              <a:t> </a:t>
            </a:r>
            <a:r>
              <a:rPr lang="en-US" altLang="zh-CN" baseline="0" dirty="0" smtClean="0"/>
              <a:t>by</a:t>
            </a:r>
            <a:r>
              <a:rPr lang="zh-CN" altLang="en-US" baseline="0" dirty="0" smtClean="0"/>
              <a:t> </a:t>
            </a:r>
            <a:r>
              <a:rPr lang="zh-CN" altLang="en-US" sz="1200" dirty="0" smtClean="0"/>
              <a:t> </a:t>
            </a:r>
            <a:r>
              <a:rPr lang="en-US" sz="1200" dirty="0" smtClean="0">
                <a:hlinkClick r:id="rId3"/>
              </a:rPr>
              <a:t>https://levelsfyi.com/</a:t>
            </a:r>
            <a:r>
              <a:rPr lang="en-US" altLang="zh-CN" sz="1200" dirty="0" smtClean="0"/>
              <a:t>.</a:t>
            </a:r>
            <a:endParaRPr lang="en-US" dirty="0" smtClean="0"/>
          </a:p>
          <a:p>
            <a:endParaRPr lang="zh-CN" altLang="en-US" dirty="0"/>
          </a:p>
        </p:txBody>
      </p:sp>
    </p:spTree>
    <p:extLst>
      <p:ext uri="{BB962C8B-B14F-4D97-AF65-F5344CB8AC3E}">
        <p14:creationId xmlns:p14="http://schemas.microsoft.com/office/powerpoint/2010/main" val="1351226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r>
              <a:rPr lang="en-US" sz="1200" dirty="0" smtClean="0"/>
              <a:t>Traditional JTB relies heavily on market surveys, which are</a:t>
            </a:r>
            <a:r>
              <a:rPr lang="zh-CN" altLang="en-US" sz="1200" dirty="0" smtClean="0"/>
              <a:t> </a:t>
            </a:r>
            <a:r>
              <a:rPr lang="en-US" sz="1200" dirty="0" smtClean="0"/>
              <a:t>expensive and labor intensive. </a:t>
            </a:r>
          </a:p>
          <a:p>
            <a:endParaRPr lang="en-US"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Now</a:t>
            </a:r>
            <a:r>
              <a:rPr lang="en-US" altLang="zh-CN" sz="1200" baseline="0" dirty="0" smtClean="0"/>
              <a:t>adays,</a:t>
            </a:r>
            <a:r>
              <a:rPr lang="zh-CN" altLang="en-US" sz="1200" baseline="0" dirty="0" smtClean="0"/>
              <a:t> </a:t>
            </a:r>
            <a:r>
              <a:rPr lang="en-US" altLang="zh-CN" sz="1200" baseline="0" dirty="0" smtClean="0"/>
              <a:t>the</a:t>
            </a:r>
            <a:r>
              <a:rPr lang="zh-CN" altLang="en-US" sz="1200" baseline="0" dirty="0" smtClean="0"/>
              <a:t> </a:t>
            </a:r>
            <a:r>
              <a:rPr lang="en-US" sz="1200" dirty="0" smtClean="0"/>
              <a:t>emergence of Online</a:t>
            </a:r>
            <a:r>
              <a:rPr lang="zh-CN" altLang="en-US" sz="1200" dirty="0" smtClean="0"/>
              <a:t> </a:t>
            </a:r>
            <a:r>
              <a:rPr lang="en-US" sz="1200" dirty="0" smtClean="0"/>
              <a:t>Professional Network (OPN) helped to accumulate a large number</a:t>
            </a:r>
            <a:r>
              <a:rPr lang="zh-CN" altLang="en-US" sz="1200" dirty="0" smtClean="0"/>
              <a:t> </a:t>
            </a:r>
            <a:r>
              <a:rPr lang="en-US" sz="1200" dirty="0" smtClean="0"/>
              <a:t>of career records, which provide an unparalleled opportunity for a</a:t>
            </a:r>
            <a:r>
              <a:rPr lang="zh-CN" altLang="en-US" sz="1200" dirty="0" smtClean="0"/>
              <a:t> </a:t>
            </a:r>
            <a:r>
              <a:rPr lang="en-US" sz="1200" dirty="0" smtClean="0"/>
              <a:t>new paradigm of JTB. </a:t>
            </a:r>
          </a:p>
          <a:p>
            <a:endParaRPr lang="en-US" sz="1200" dirty="0" smtClean="0"/>
          </a:p>
          <a:p>
            <a:r>
              <a:rPr lang="en-US" altLang="zh-CN" sz="1200" baseline="0" dirty="0" smtClean="0"/>
              <a:t>Figure</a:t>
            </a:r>
            <a:r>
              <a:rPr lang="zh-CN" altLang="en-US" sz="1200" baseline="0" dirty="0" smtClean="0"/>
              <a:t> </a:t>
            </a:r>
            <a:r>
              <a:rPr lang="en-US" altLang="zh-CN" sz="1200" baseline="0" dirty="0" smtClean="0"/>
              <a:t>2</a:t>
            </a:r>
            <a:r>
              <a:rPr lang="zh-CN" altLang="en-US" sz="1200" baseline="0" dirty="0" smtClean="0"/>
              <a:t> </a:t>
            </a:r>
            <a:r>
              <a:rPr lang="en-US" altLang="zh-CN" sz="1200" baseline="0" dirty="0" smtClean="0"/>
              <a:t>shows</a:t>
            </a:r>
            <a:r>
              <a:rPr lang="zh-CN" altLang="en-US" sz="1200" baseline="0" dirty="0" smtClean="0"/>
              <a:t> </a:t>
            </a:r>
            <a:r>
              <a:rPr lang="en-US" altLang="zh-CN" sz="1200" baseline="0" dirty="0" smtClean="0"/>
              <a:t>multiple</a:t>
            </a:r>
            <a:r>
              <a:rPr lang="zh-CN" altLang="en-US" sz="1200" baseline="0" dirty="0" smtClean="0"/>
              <a:t> </a:t>
            </a:r>
            <a:r>
              <a:rPr lang="en-US" altLang="zh-CN" sz="1200" baseline="0" dirty="0" smtClean="0"/>
              <a:t>individuals’</a:t>
            </a:r>
            <a:r>
              <a:rPr lang="zh-CN" altLang="en-US" sz="1200" baseline="0" dirty="0" smtClean="0"/>
              <a:t> </a:t>
            </a:r>
            <a:r>
              <a:rPr lang="en-US" altLang="zh-CN" sz="1200" baseline="0" dirty="0" smtClean="0"/>
              <a:t>job</a:t>
            </a:r>
            <a:r>
              <a:rPr lang="zh-CN" altLang="en-US" sz="1200" baseline="0" dirty="0" smtClean="0"/>
              <a:t> </a:t>
            </a:r>
            <a:r>
              <a:rPr lang="en-US" altLang="zh-CN" sz="1200" baseline="0" dirty="0" smtClean="0"/>
              <a:t>transitions</a:t>
            </a:r>
            <a:r>
              <a:rPr lang="zh-CN" altLang="en-US" sz="1200" baseline="0" dirty="0" smtClean="0"/>
              <a:t> </a:t>
            </a:r>
            <a:r>
              <a:rPr lang="en-US" altLang="zh-CN" sz="1200" baseline="0" dirty="0" smtClean="0"/>
              <a:t>collected</a:t>
            </a:r>
            <a:r>
              <a:rPr lang="zh-CN" altLang="en-US" sz="1200" baseline="0" dirty="0" smtClean="0"/>
              <a:t> </a:t>
            </a:r>
            <a:r>
              <a:rPr lang="en-US" altLang="zh-CN" sz="1200" baseline="0" dirty="0" smtClean="0"/>
              <a:t>from</a:t>
            </a:r>
            <a:r>
              <a:rPr lang="zh-CN" altLang="en-US" sz="1200" baseline="0" dirty="0" smtClean="0"/>
              <a:t> </a:t>
            </a:r>
            <a:r>
              <a:rPr lang="en-US" altLang="zh-CN" sz="1200" baseline="0" dirty="0" smtClean="0"/>
              <a:t>LinkedIn.</a:t>
            </a:r>
          </a:p>
          <a:p>
            <a:endParaRPr lang="en-US" sz="1200" baseline="0" dirty="0" smtClean="0"/>
          </a:p>
          <a:p>
            <a:endParaRPr lang="en-US" sz="1200" dirty="0" smtClean="0"/>
          </a:p>
        </p:txBody>
      </p:sp>
    </p:spTree>
    <p:extLst>
      <p:ext uri="{BB962C8B-B14F-4D97-AF65-F5344CB8AC3E}">
        <p14:creationId xmlns:p14="http://schemas.microsoft.com/office/powerpoint/2010/main" val="238453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r>
              <a:rPr lang="en-US" altLang="zh-CN" dirty="0" smtClean="0"/>
              <a:t>We</a:t>
            </a:r>
            <a:r>
              <a:rPr lang="zh-CN" altLang="en-US" dirty="0" smtClean="0"/>
              <a:t> </a:t>
            </a:r>
            <a:r>
              <a:rPr lang="en-US" altLang="zh-CN" dirty="0" smtClean="0"/>
              <a:t>propose</a:t>
            </a:r>
            <a:r>
              <a:rPr lang="zh-CN" altLang="en-US" baseline="0" dirty="0" smtClean="0"/>
              <a:t> </a:t>
            </a:r>
            <a:r>
              <a:rPr lang="en-US" altLang="zh-CN" baseline="0" dirty="0" smtClean="0"/>
              <a:t>a</a:t>
            </a:r>
            <a:r>
              <a:rPr lang="zh-CN" altLang="en-US" baseline="0" dirty="0" smtClean="0"/>
              <a:t> </a:t>
            </a:r>
            <a:r>
              <a:rPr lang="en-US" altLang="zh-CN" baseline="0" dirty="0" smtClean="0"/>
              <a:t>framework</a:t>
            </a:r>
            <a:r>
              <a:rPr lang="zh-CN" altLang="en-US" baseline="0" dirty="0" smtClean="0"/>
              <a:t> </a:t>
            </a:r>
            <a:r>
              <a:rPr lang="en-US" altLang="zh-CN" baseline="0" dirty="0" smtClean="0"/>
              <a:t>for</a:t>
            </a:r>
            <a:r>
              <a:rPr lang="zh-CN" altLang="en-US" baseline="0" dirty="0" smtClean="0"/>
              <a:t> </a:t>
            </a:r>
            <a:r>
              <a:rPr lang="en-US" altLang="zh-CN" baseline="0" dirty="0" smtClean="0"/>
              <a:t>job</a:t>
            </a:r>
            <a:r>
              <a:rPr lang="zh-CN" altLang="en-US" baseline="0" dirty="0" smtClean="0"/>
              <a:t> </a:t>
            </a:r>
            <a:r>
              <a:rPr lang="en-US" altLang="zh-CN" baseline="0" dirty="0" smtClean="0"/>
              <a:t>title</a:t>
            </a:r>
            <a:r>
              <a:rPr lang="zh-CN" altLang="en-US" baseline="0" dirty="0" smtClean="0"/>
              <a:t> </a:t>
            </a:r>
            <a:r>
              <a:rPr lang="en-US" altLang="zh-CN" baseline="0" dirty="0" smtClean="0"/>
              <a:t>benchmarking</a:t>
            </a:r>
            <a:r>
              <a:rPr lang="zh-CN" altLang="en-US" baseline="0" dirty="0" smtClean="0"/>
              <a:t> </a:t>
            </a:r>
            <a:r>
              <a:rPr lang="en-US" altLang="zh-CN" baseline="0" dirty="0" smtClean="0"/>
              <a:t>based</a:t>
            </a:r>
            <a:r>
              <a:rPr lang="zh-CN" altLang="en-US" baseline="0" dirty="0" smtClean="0"/>
              <a:t> </a:t>
            </a:r>
            <a:r>
              <a:rPr lang="en-US" altLang="zh-CN" baseline="0" dirty="0" smtClean="0"/>
              <a:t>on</a:t>
            </a:r>
            <a:r>
              <a:rPr lang="zh-CN" altLang="en-US" baseline="0" dirty="0" smtClean="0"/>
              <a:t> </a:t>
            </a:r>
            <a:r>
              <a:rPr lang="en-US" altLang="zh-CN" baseline="0" dirty="0" smtClean="0"/>
              <a:t>the</a:t>
            </a:r>
            <a:r>
              <a:rPr lang="zh-CN" altLang="en-US" baseline="0" dirty="0" smtClean="0"/>
              <a:t> </a:t>
            </a:r>
            <a:r>
              <a:rPr lang="en-US" altLang="zh-CN" baseline="0" dirty="0" smtClean="0"/>
              <a:t>online</a:t>
            </a:r>
            <a:r>
              <a:rPr lang="zh-CN" altLang="en-US" baseline="0" dirty="0" smtClean="0"/>
              <a:t> </a:t>
            </a:r>
            <a:r>
              <a:rPr lang="en-US" altLang="zh-CN" baseline="0" dirty="0" smtClean="0"/>
              <a:t>professional</a:t>
            </a:r>
            <a:r>
              <a:rPr lang="zh-CN" altLang="en-US" baseline="0" dirty="0" smtClean="0"/>
              <a:t> </a:t>
            </a:r>
            <a:r>
              <a:rPr lang="en-US" altLang="zh-CN" baseline="0" dirty="0" smtClean="0"/>
              <a:t>data.</a:t>
            </a:r>
          </a:p>
          <a:p>
            <a:endParaRPr lang="en-US" altLang="zh-CN" baseline="0" dirty="0" smtClean="0"/>
          </a:p>
          <a:p>
            <a:r>
              <a:rPr lang="en-US" altLang="zh-CN" baseline="0" dirty="0" smtClean="0"/>
              <a:t>First</a:t>
            </a:r>
            <a:r>
              <a:rPr lang="zh-CN" altLang="en-US" baseline="0" dirty="0" smtClean="0"/>
              <a:t> </a:t>
            </a:r>
            <a:r>
              <a:rPr lang="en-US" altLang="zh-CN" baseline="0" dirty="0" smtClean="0"/>
              <a:t>is</a:t>
            </a:r>
            <a:r>
              <a:rPr lang="zh-CN" altLang="en-US" baseline="0" dirty="0" smtClean="0"/>
              <a:t> </a:t>
            </a:r>
            <a:r>
              <a:rPr lang="en-US" altLang="zh-CN" baseline="0" dirty="0" smtClean="0"/>
              <a:t>to</a:t>
            </a:r>
            <a:r>
              <a:rPr lang="zh-CN" altLang="en-US" baseline="0" dirty="0" smtClean="0"/>
              <a:t> </a:t>
            </a:r>
            <a:r>
              <a:rPr lang="en-US" altLang="zh-CN" baseline="0" dirty="0" smtClean="0"/>
              <a:t>collect</a:t>
            </a:r>
            <a:r>
              <a:rPr lang="zh-CN" altLang="en-US" baseline="0" dirty="0" smtClean="0"/>
              <a:t> </a:t>
            </a:r>
            <a:r>
              <a:rPr lang="en-US" altLang="zh-CN" baseline="0" dirty="0" smtClean="0"/>
              <a:t>career</a:t>
            </a:r>
            <a:r>
              <a:rPr lang="zh-CN" altLang="en-US" baseline="0" dirty="0" smtClean="0"/>
              <a:t> </a:t>
            </a:r>
            <a:r>
              <a:rPr lang="en-US" altLang="zh-CN" baseline="0" dirty="0" smtClean="0"/>
              <a:t>profiles,</a:t>
            </a:r>
            <a:r>
              <a:rPr lang="zh-CN" altLang="en-US" baseline="0" dirty="0" smtClean="0"/>
              <a:t> </a:t>
            </a:r>
            <a:r>
              <a:rPr lang="en-US" altLang="zh-CN" baseline="0" dirty="0" smtClean="0"/>
              <a:t>then</a:t>
            </a:r>
            <a:r>
              <a:rPr lang="zh-CN" altLang="en-US" baseline="0" dirty="0" smtClean="0"/>
              <a:t> </a:t>
            </a:r>
            <a:r>
              <a:rPr lang="en-US" altLang="zh-CN" baseline="0" dirty="0" smtClean="0"/>
              <a:t>we</a:t>
            </a:r>
            <a:r>
              <a:rPr lang="zh-CN" altLang="en-US" baseline="0" dirty="0" smtClean="0"/>
              <a:t> </a:t>
            </a:r>
            <a:r>
              <a:rPr lang="en-US" altLang="zh-CN" baseline="0" dirty="0" smtClean="0"/>
              <a:t>aggregate</a:t>
            </a:r>
            <a:r>
              <a:rPr lang="zh-CN" altLang="en-US" baseline="0" dirty="0" smtClean="0"/>
              <a:t> </a:t>
            </a:r>
            <a:r>
              <a:rPr lang="en-US" altLang="zh-CN" baseline="0" dirty="0" smtClean="0"/>
              <a:t>job</a:t>
            </a:r>
            <a:r>
              <a:rPr lang="zh-CN" altLang="en-US" baseline="0" dirty="0" smtClean="0"/>
              <a:t> </a:t>
            </a:r>
            <a:r>
              <a:rPr lang="en-US" altLang="zh-CN" baseline="0" dirty="0" smtClean="0"/>
              <a:t>titles</a:t>
            </a:r>
            <a:r>
              <a:rPr lang="zh-CN" altLang="en-US" baseline="0" dirty="0" smtClean="0"/>
              <a:t> </a:t>
            </a:r>
            <a:r>
              <a:rPr lang="en-US" altLang="zh-CN" baseline="0" dirty="0" smtClean="0"/>
              <a:t>and</a:t>
            </a:r>
            <a:r>
              <a:rPr lang="zh-CN" altLang="en-US" baseline="0" dirty="0" smtClean="0"/>
              <a:t> </a:t>
            </a:r>
            <a:r>
              <a:rPr lang="en-US" altLang="zh-CN" baseline="0" dirty="0" smtClean="0"/>
              <a:t>build</a:t>
            </a:r>
            <a:r>
              <a:rPr lang="zh-CN" altLang="en-US" baseline="0" dirty="0" smtClean="0"/>
              <a:t> </a:t>
            </a:r>
            <a:r>
              <a:rPr lang="en-US" altLang="zh-CN" baseline="0" dirty="0" smtClean="0"/>
              <a:t>the</a:t>
            </a:r>
            <a:r>
              <a:rPr lang="zh-CN" altLang="en-US" baseline="0" dirty="0" smtClean="0"/>
              <a:t> </a:t>
            </a:r>
            <a:r>
              <a:rPr lang="en-US" altLang="zh-CN" baseline="0" dirty="0" smtClean="0"/>
              <a:t>Job</a:t>
            </a:r>
            <a:r>
              <a:rPr lang="zh-CN" altLang="en-US" baseline="0" dirty="0" smtClean="0"/>
              <a:t> </a:t>
            </a:r>
            <a:r>
              <a:rPr lang="en-US" altLang="zh-CN" baseline="0" dirty="0" smtClean="0"/>
              <a:t>Graph</a:t>
            </a:r>
            <a:r>
              <a:rPr lang="zh-CN" altLang="en-US" baseline="0" dirty="0" smtClean="0"/>
              <a:t> </a:t>
            </a:r>
            <a:r>
              <a:rPr lang="en-US" altLang="zh-CN" baseline="0" dirty="0" smtClean="0"/>
              <a:t>which</a:t>
            </a:r>
            <a:r>
              <a:rPr lang="zh-CN" altLang="en-US" baseline="0" dirty="0" smtClean="0"/>
              <a:t> </a:t>
            </a:r>
            <a:r>
              <a:rPr lang="en-US" altLang="zh-CN" baseline="0" dirty="0" smtClean="0"/>
              <a:t>can</a:t>
            </a:r>
            <a:r>
              <a:rPr lang="zh-CN" altLang="en-US" baseline="0" dirty="0" smtClean="0"/>
              <a:t> </a:t>
            </a:r>
            <a:r>
              <a:rPr lang="en-US" altLang="zh-CN" baseline="0" dirty="0" smtClean="0"/>
              <a:t>provide</a:t>
            </a:r>
            <a:r>
              <a:rPr lang="zh-CN" altLang="en-US" baseline="0" dirty="0" smtClean="0"/>
              <a:t> </a:t>
            </a:r>
            <a:r>
              <a:rPr lang="en-US" altLang="zh-CN" baseline="0" dirty="0" smtClean="0"/>
              <a:t>job</a:t>
            </a:r>
            <a:r>
              <a:rPr lang="zh-CN" altLang="en-US" baseline="0" dirty="0" smtClean="0"/>
              <a:t> </a:t>
            </a:r>
            <a:r>
              <a:rPr lang="en-US" altLang="zh-CN" baseline="0" dirty="0" smtClean="0"/>
              <a:t>matching</a:t>
            </a:r>
            <a:r>
              <a:rPr lang="zh-CN" altLang="en-US" baseline="0" dirty="0" smtClean="0"/>
              <a:t> </a:t>
            </a:r>
            <a:r>
              <a:rPr lang="en-US" altLang="zh-CN" baseline="0" dirty="0" smtClean="0"/>
              <a:t>results.</a:t>
            </a:r>
          </a:p>
          <a:p>
            <a:endParaRPr lang="en-US" altLang="zh-CN" baseline="0" dirty="0" smtClean="0"/>
          </a:p>
          <a:p>
            <a:r>
              <a:rPr lang="en-US" altLang="zh-CN" baseline="0" dirty="0" smtClean="0"/>
              <a:t>For</a:t>
            </a:r>
            <a:r>
              <a:rPr lang="zh-CN" altLang="en-US" baseline="0" dirty="0" smtClean="0"/>
              <a:t> </a:t>
            </a:r>
            <a:r>
              <a:rPr lang="en-US" altLang="zh-CN" baseline="0" dirty="0" smtClean="0"/>
              <a:t>further</a:t>
            </a:r>
            <a:r>
              <a:rPr lang="zh-CN" altLang="en-US" baseline="0" dirty="0" smtClean="0"/>
              <a:t> </a:t>
            </a:r>
            <a:r>
              <a:rPr lang="en-US" altLang="zh-CN" baseline="0" dirty="0" smtClean="0"/>
              <a:t>refinement,</a:t>
            </a:r>
            <a:r>
              <a:rPr lang="zh-CN" altLang="en-US" baseline="0" dirty="0" smtClean="0"/>
              <a:t> </a:t>
            </a:r>
            <a:r>
              <a:rPr lang="en-US" altLang="zh-CN" baseline="0" dirty="0" smtClean="0"/>
              <a:t>we</a:t>
            </a:r>
            <a:r>
              <a:rPr lang="zh-CN" altLang="en-US" baseline="0" dirty="0" smtClean="0"/>
              <a:t> </a:t>
            </a:r>
            <a:r>
              <a:rPr lang="en-US" altLang="zh-CN" baseline="0" dirty="0" smtClean="0"/>
              <a:t>propose</a:t>
            </a:r>
            <a:r>
              <a:rPr lang="zh-CN" altLang="en-US" baseline="0" dirty="0" smtClean="0"/>
              <a:t> </a:t>
            </a:r>
            <a:r>
              <a:rPr lang="en-US" altLang="zh-CN" baseline="0" dirty="0" smtClean="0"/>
              <a:t>a</a:t>
            </a:r>
            <a:r>
              <a:rPr lang="zh-CN" altLang="en-US" baseline="0" dirty="0" smtClean="0"/>
              <a:t> </a:t>
            </a:r>
            <a:r>
              <a:rPr lang="en-US" altLang="zh-CN" baseline="0" dirty="0" smtClean="0"/>
              <a:t>multi-view</a:t>
            </a:r>
            <a:r>
              <a:rPr lang="zh-CN" altLang="en-US" baseline="0" dirty="0" smtClean="0"/>
              <a:t> </a:t>
            </a:r>
            <a:r>
              <a:rPr lang="en-US" altLang="zh-CN" baseline="0" dirty="0" smtClean="0"/>
              <a:t>representation</a:t>
            </a:r>
            <a:r>
              <a:rPr lang="zh-CN" altLang="en-US" baseline="0" dirty="0" smtClean="0"/>
              <a:t> </a:t>
            </a:r>
            <a:r>
              <a:rPr lang="en-US" altLang="zh-CN" baseline="0" dirty="0" smtClean="0"/>
              <a:t>learning</a:t>
            </a:r>
            <a:r>
              <a:rPr lang="zh-CN" altLang="en-US" baseline="0" dirty="0" smtClean="0"/>
              <a:t> </a:t>
            </a:r>
            <a:r>
              <a:rPr lang="en-US" altLang="zh-CN" baseline="0" dirty="0" smtClean="0"/>
              <a:t>methods</a:t>
            </a:r>
            <a:r>
              <a:rPr lang="zh-CN" altLang="en-US" baseline="0" dirty="0" smtClean="0"/>
              <a:t> </a:t>
            </a:r>
            <a:r>
              <a:rPr lang="en-US" altLang="zh-CN" baseline="0" dirty="0" smtClean="0"/>
              <a:t>based</a:t>
            </a:r>
            <a:r>
              <a:rPr lang="zh-CN" altLang="en-US" baseline="0" dirty="0" smtClean="0"/>
              <a:t> </a:t>
            </a:r>
            <a:r>
              <a:rPr lang="en-US" altLang="zh-CN" baseline="0" dirty="0" smtClean="0"/>
              <a:t>on</a:t>
            </a:r>
            <a:r>
              <a:rPr lang="zh-CN" altLang="en-US" baseline="0" dirty="0" smtClean="0"/>
              <a:t> </a:t>
            </a:r>
            <a:r>
              <a:rPr lang="en-US" altLang="zh-CN" baseline="0" dirty="0" smtClean="0"/>
              <a:t>which</a:t>
            </a:r>
            <a:r>
              <a:rPr lang="zh-CN" altLang="en-US" baseline="0" dirty="0" smtClean="0"/>
              <a:t> </a:t>
            </a:r>
            <a:r>
              <a:rPr lang="en-US" altLang="zh-CN" baseline="0" dirty="0" smtClean="0"/>
              <a:t>we</a:t>
            </a:r>
            <a:r>
              <a:rPr lang="zh-CN" altLang="en-US" baseline="0" dirty="0" smtClean="0"/>
              <a:t> </a:t>
            </a:r>
            <a:r>
              <a:rPr lang="en-US" altLang="zh-CN" baseline="0" dirty="0" smtClean="0"/>
              <a:t>perform</a:t>
            </a:r>
            <a:r>
              <a:rPr lang="zh-CN" altLang="en-US" baseline="0" dirty="0" smtClean="0"/>
              <a:t> </a:t>
            </a:r>
            <a:r>
              <a:rPr lang="en-US" altLang="zh-CN" baseline="0" dirty="0" smtClean="0"/>
              <a:t>link</a:t>
            </a:r>
            <a:r>
              <a:rPr lang="zh-CN" altLang="en-US" baseline="0" dirty="0" smtClean="0"/>
              <a:t> </a:t>
            </a:r>
            <a:r>
              <a:rPr lang="en-US" altLang="zh-CN" baseline="0" dirty="0" smtClean="0"/>
              <a:t>prediction</a:t>
            </a:r>
            <a:r>
              <a:rPr lang="zh-CN" altLang="en-US" baseline="0" dirty="0" smtClean="0"/>
              <a:t> </a:t>
            </a:r>
            <a:r>
              <a:rPr lang="en-US" altLang="zh-CN" baseline="0" dirty="0" smtClean="0"/>
              <a:t>to</a:t>
            </a:r>
            <a:r>
              <a:rPr lang="zh-CN" altLang="en-US" baseline="0" dirty="0" smtClean="0"/>
              <a:t> </a:t>
            </a:r>
            <a:r>
              <a:rPr lang="en-US" altLang="zh-CN" baseline="0" dirty="0" smtClean="0"/>
              <a:t>enrich</a:t>
            </a:r>
            <a:r>
              <a:rPr lang="zh-CN" altLang="en-US" baseline="0" dirty="0" smtClean="0"/>
              <a:t> </a:t>
            </a:r>
            <a:r>
              <a:rPr lang="en-US" altLang="zh-CN" baseline="0" dirty="0" smtClean="0"/>
              <a:t>the</a:t>
            </a:r>
            <a:r>
              <a:rPr lang="zh-CN" altLang="en-US" baseline="0" dirty="0" smtClean="0"/>
              <a:t> </a:t>
            </a:r>
            <a:r>
              <a:rPr lang="en-US" altLang="zh-CN" baseline="0" dirty="0" smtClean="0"/>
              <a:t>Job</a:t>
            </a:r>
            <a:r>
              <a:rPr lang="zh-CN" altLang="en-US" baseline="0" dirty="0" smtClean="0"/>
              <a:t> </a:t>
            </a:r>
            <a:r>
              <a:rPr lang="en-US" altLang="zh-CN" baseline="0" dirty="0" smtClean="0"/>
              <a:t>Graph.</a:t>
            </a:r>
            <a:endParaRPr lang="zh-CN" altLang="en-US" dirty="0"/>
          </a:p>
        </p:txBody>
      </p:sp>
    </p:spTree>
    <p:extLst>
      <p:ext uri="{BB962C8B-B14F-4D97-AF65-F5344CB8AC3E}">
        <p14:creationId xmlns:p14="http://schemas.microsoft.com/office/powerpoint/2010/main" val="799418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Here</a:t>
            </a:r>
            <a:r>
              <a:rPr lang="zh-CN" altLang="en-US" dirty="0" smtClean="0"/>
              <a:t> </a:t>
            </a:r>
            <a:r>
              <a:rPr lang="en-US" altLang="zh-CN" dirty="0" smtClean="0"/>
              <a:t>is</a:t>
            </a:r>
            <a:r>
              <a:rPr lang="zh-CN" altLang="en-US" dirty="0" smtClean="0"/>
              <a:t> </a:t>
            </a:r>
            <a:r>
              <a:rPr lang="en-US" altLang="zh-CN" dirty="0" smtClean="0"/>
              <a:t>an</a:t>
            </a:r>
            <a:r>
              <a:rPr lang="zh-CN" altLang="en-US" dirty="0" smtClean="0"/>
              <a:t> </a:t>
            </a:r>
            <a:r>
              <a:rPr lang="en-US" altLang="zh-CN" dirty="0" smtClean="0"/>
              <a:t>snapshot</a:t>
            </a:r>
            <a:r>
              <a:rPr lang="zh-CN" altLang="en-US" baseline="0" dirty="0" smtClean="0"/>
              <a:t> </a:t>
            </a:r>
            <a:r>
              <a:rPr lang="en-US" altLang="zh-CN" baseline="0" dirty="0" smtClean="0"/>
              <a:t>of</a:t>
            </a:r>
            <a:r>
              <a:rPr lang="zh-CN" altLang="en-US" baseline="0" dirty="0" smtClean="0"/>
              <a:t> </a:t>
            </a:r>
            <a:r>
              <a:rPr lang="en-US" altLang="zh-CN" baseline="0" dirty="0" smtClean="0"/>
              <a:t>Job</a:t>
            </a:r>
            <a:r>
              <a:rPr lang="zh-CN" altLang="en-US" baseline="0" dirty="0" smtClean="0"/>
              <a:t> </a:t>
            </a:r>
            <a:r>
              <a:rPr lang="en-US" altLang="zh-CN" baseline="0" dirty="0" smtClean="0"/>
              <a:t>Graph.</a:t>
            </a:r>
            <a:r>
              <a:rPr lang="zh-CN" altLang="en-US" baseline="0" dirty="0" smtClean="0"/>
              <a:t> </a:t>
            </a:r>
            <a:r>
              <a:rPr lang="en-US" altLang="zh-CN" baseline="0" dirty="0" smtClean="0"/>
              <a:t>In</a:t>
            </a:r>
            <a:r>
              <a:rPr lang="zh-CN" altLang="en-US" baseline="0" dirty="0" smtClean="0"/>
              <a:t> </a:t>
            </a:r>
            <a:r>
              <a:rPr lang="en-US" altLang="zh-CN" baseline="0" dirty="0" smtClean="0"/>
              <a:t>Job</a:t>
            </a:r>
            <a:r>
              <a:rPr lang="zh-CN" altLang="en-US" baseline="0" dirty="0" smtClean="0"/>
              <a:t> </a:t>
            </a:r>
            <a:r>
              <a:rPr lang="en-US" altLang="zh-CN" baseline="0" dirty="0" smtClean="0"/>
              <a:t>Graph,</a:t>
            </a:r>
            <a:r>
              <a:rPr lang="zh-CN" altLang="en-US" baseline="0" dirty="0" smtClean="0"/>
              <a:t> </a:t>
            </a:r>
            <a:r>
              <a:rPr lang="en-US" altLang="zh-CN" baseline="0" dirty="0" smtClean="0"/>
              <a:t>nodes</a:t>
            </a:r>
            <a:r>
              <a:rPr lang="zh-CN" altLang="en-US" baseline="0" dirty="0" smtClean="0"/>
              <a:t> </a:t>
            </a:r>
            <a:r>
              <a:rPr lang="en-US" altLang="zh-CN" sz="1200" dirty="0" smtClean="0"/>
              <a:t>represent job titles, edges represent transitions between job titles,</a:t>
            </a:r>
            <a:r>
              <a:rPr lang="zh-CN" altLang="en-US" sz="1200" dirty="0" smtClean="0"/>
              <a:t> </a:t>
            </a:r>
            <a:r>
              <a:rPr lang="en-US" altLang="zh-CN" sz="1200" dirty="0" smtClean="0"/>
              <a:t>and</a:t>
            </a:r>
            <a:r>
              <a:rPr lang="zh-CN" altLang="en-US" sz="1200" dirty="0" smtClean="0"/>
              <a:t> </a:t>
            </a:r>
            <a:r>
              <a:rPr lang="en-US" altLang="zh-CN" sz="1200" dirty="0" smtClean="0"/>
              <a:t>the</a:t>
            </a:r>
            <a:r>
              <a:rPr lang="zh-CN" altLang="en-US" sz="1200" dirty="0" smtClean="0"/>
              <a:t> </a:t>
            </a:r>
            <a:r>
              <a:rPr lang="en-US" altLang="zh-CN" sz="1200" dirty="0" smtClean="0"/>
              <a:t>weight</a:t>
            </a:r>
            <a:r>
              <a:rPr lang="zh-CN" altLang="en-US" sz="1200" dirty="0" smtClean="0"/>
              <a:t> </a:t>
            </a:r>
            <a:r>
              <a:rPr lang="en-US" altLang="zh-CN" sz="1200" dirty="0" smtClean="0"/>
              <a:t>of</a:t>
            </a:r>
            <a:r>
              <a:rPr lang="zh-CN" altLang="en-US" sz="1200" dirty="0" smtClean="0"/>
              <a:t> </a:t>
            </a:r>
            <a:r>
              <a:rPr lang="en-US" altLang="zh-CN" sz="1200" dirty="0" smtClean="0"/>
              <a:t>an</a:t>
            </a:r>
            <a:r>
              <a:rPr lang="zh-CN" altLang="en-US" sz="1200" dirty="0" smtClean="0"/>
              <a:t> </a:t>
            </a:r>
            <a:r>
              <a:rPr lang="en-US" altLang="zh-CN" sz="1200" dirty="0" smtClean="0"/>
              <a:t>edge</a:t>
            </a:r>
            <a:r>
              <a:rPr lang="zh-CN" altLang="en-US" sz="1200" dirty="0" smtClean="0"/>
              <a:t> </a:t>
            </a:r>
            <a:r>
              <a:rPr lang="en-US" altLang="zh-CN" sz="1200" dirty="0" smtClean="0"/>
              <a:t>represents</a:t>
            </a:r>
            <a:r>
              <a:rPr lang="zh-CN" altLang="en-US" sz="1200" baseline="0" dirty="0" smtClean="0"/>
              <a:t> </a:t>
            </a:r>
            <a:r>
              <a:rPr lang="en-US" altLang="zh-CN" sz="1200" baseline="0" dirty="0" smtClean="0"/>
              <a:t>the</a:t>
            </a:r>
            <a:r>
              <a:rPr lang="zh-CN" altLang="en-US" sz="1200" baseline="0" dirty="0" smtClean="0"/>
              <a:t> </a:t>
            </a:r>
            <a:r>
              <a:rPr lang="en-US" altLang="zh-CN" sz="1200" baseline="0" dirty="0" smtClean="0"/>
              <a:t>number</a:t>
            </a:r>
            <a:r>
              <a:rPr lang="zh-CN" altLang="en-US" sz="1200" baseline="0" dirty="0" smtClean="0"/>
              <a:t> </a:t>
            </a:r>
            <a:r>
              <a:rPr lang="en-US" altLang="zh-CN" sz="1200" baseline="0" dirty="0" smtClean="0"/>
              <a:t>of</a:t>
            </a:r>
            <a:r>
              <a:rPr lang="zh-CN" altLang="en-US" sz="1200" baseline="0" dirty="0" smtClean="0"/>
              <a:t> </a:t>
            </a:r>
            <a:r>
              <a:rPr lang="en-US" altLang="zh-CN" sz="1200" baseline="0" dirty="0" smtClean="0"/>
              <a:t>transitions</a:t>
            </a:r>
            <a:r>
              <a:rPr lang="zh-CN" altLang="en-US" sz="1200" baseline="0" dirty="0" smtClean="0"/>
              <a:t> </a:t>
            </a:r>
            <a:r>
              <a:rPr lang="en-US" altLang="zh-CN" sz="1200" baseline="0" dirty="0" smtClean="0"/>
              <a:t>between</a:t>
            </a:r>
            <a:r>
              <a:rPr lang="zh-CN" altLang="en-US" sz="1200" baseline="0" dirty="0" smtClean="0"/>
              <a:t> </a:t>
            </a:r>
            <a:r>
              <a:rPr lang="en-US" altLang="zh-CN" sz="1200" baseline="0" dirty="0" smtClean="0"/>
              <a:t>job</a:t>
            </a:r>
            <a:r>
              <a:rPr lang="zh-CN" altLang="en-US" sz="1200" baseline="0" dirty="0" smtClean="0"/>
              <a:t> </a:t>
            </a:r>
            <a:r>
              <a:rPr lang="en-US" altLang="zh-CN" sz="1200" baseline="0" dirty="0" smtClean="0"/>
              <a:t>titles.</a:t>
            </a:r>
            <a:endParaRPr lang="en-US" sz="1200" dirty="0" smtClean="0"/>
          </a:p>
          <a:p>
            <a:endParaRPr lang="en-US" altLang="zh-CN" dirty="0" smtClean="0"/>
          </a:p>
          <a:p>
            <a:r>
              <a:rPr lang="en-US" altLang="zh-CN" dirty="0" smtClean="0"/>
              <a:t>Once</a:t>
            </a:r>
            <a:r>
              <a:rPr lang="zh-CN" altLang="en-US" baseline="0" dirty="0" smtClean="0"/>
              <a:t> </a:t>
            </a:r>
            <a:r>
              <a:rPr lang="en-US" altLang="zh-CN" baseline="0" dirty="0" smtClean="0"/>
              <a:t>we</a:t>
            </a:r>
            <a:r>
              <a:rPr lang="zh-CN" altLang="en-US" baseline="0" dirty="0" smtClean="0"/>
              <a:t> </a:t>
            </a:r>
            <a:r>
              <a:rPr lang="en-US" altLang="zh-CN" baseline="0" dirty="0" smtClean="0"/>
              <a:t>get</a:t>
            </a:r>
            <a:r>
              <a:rPr lang="zh-CN" altLang="en-US" baseline="0" dirty="0" smtClean="0"/>
              <a:t> </a:t>
            </a:r>
            <a:r>
              <a:rPr lang="en-US" altLang="zh-CN" baseline="0" dirty="0" smtClean="0"/>
              <a:t>Job</a:t>
            </a:r>
            <a:r>
              <a:rPr lang="zh-CN" altLang="en-US" baseline="0" dirty="0" smtClean="0"/>
              <a:t> </a:t>
            </a:r>
            <a:r>
              <a:rPr lang="en-US" altLang="zh-CN" baseline="0" dirty="0" smtClean="0"/>
              <a:t>Graph,</a:t>
            </a:r>
            <a:r>
              <a:rPr lang="zh-CN" altLang="en-US" baseline="0" dirty="0" smtClean="0"/>
              <a:t> </a:t>
            </a:r>
            <a:r>
              <a:rPr lang="en-US" altLang="zh-CN" baseline="0" dirty="0" smtClean="0"/>
              <a:t>we</a:t>
            </a:r>
            <a:r>
              <a:rPr lang="zh-CN" altLang="en-US" baseline="0" dirty="0" smtClean="0"/>
              <a:t> </a:t>
            </a:r>
            <a:r>
              <a:rPr lang="en-US" altLang="zh-CN" baseline="0" dirty="0" smtClean="0"/>
              <a:t>use</a:t>
            </a:r>
            <a:r>
              <a:rPr lang="zh-CN" altLang="en-US" baseline="0" dirty="0" smtClean="0"/>
              <a:t> </a:t>
            </a:r>
            <a:r>
              <a:rPr lang="en-US" altLang="zh-CN" baseline="0" dirty="0" smtClean="0"/>
              <a:t>voting</a:t>
            </a:r>
            <a:r>
              <a:rPr lang="zh-CN" altLang="en-US" baseline="0" dirty="0" smtClean="0"/>
              <a:t> </a:t>
            </a:r>
            <a:r>
              <a:rPr lang="en-US" altLang="zh-CN" baseline="0" dirty="0" smtClean="0"/>
              <a:t>to</a:t>
            </a:r>
            <a:r>
              <a:rPr lang="zh-CN" altLang="en-US" baseline="0" dirty="0" smtClean="0"/>
              <a:t> </a:t>
            </a:r>
            <a:r>
              <a:rPr lang="en-US" altLang="zh-CN" baseline="0" dirty="0" smtClean="0"/>
              <a:t>match</a:t>
            </a:r>
            <a:r>
              <a:rPr lang="zh-CN" altLang="en-US" baseline="0" dirty="0" smtClean="0"/>
              <a:t> </a:t>
            </a:r>
            <a:r>
              <a:rPr lang="en-US" altLang="zh-CN" baseline="0" dirty="0" smtClean="0"/>
              <a:t>to</a:t>
            </a:r>
            <a:r>
              <a:rPr lang="zh-CN" altLang="en-US" baseline="0" dirty="0" smtClean="0"/>
              <a:t> </a:t>
            </a:r>
            <a:r>
              <a:rPr lang="en-US" altLang="zh-CN" baseline="0" dirty="0" smtClean="0"/>
              <a:t>extract</a:t>
            </a:r>
            <a:r>
              <a:rPr lang="zh-CN" altLang="en-US" baseline="0" dirty="0" smtClean="0"/>
              <a:t> </a:t>
            </a:r>
            <a:r>
              <a:rPr lang="en-US" altLang="zh-CN" baseline="0" dirty="0" smtClean="0"/>
              <a:t>benchmarking</a:t>
            </a:r>
            <a:r>
              <a:rPr lang="zh-CN" altLang="en-US" baseline="0" dirty="0" smtClean="0"/>
              <a:t> </a:t>
            </a:r>
            <a:r>
              <a:rPr lang="en-US" altLang="zh-CN" baseline="0" dirty="0" smtClean="0"/>
              <a:t>results.</a:t>
            </a:r>
            <a:endParaRPr lang="zh-CN" altLang="en-US" dirty="0"/>
          </a:p>
        </p:txBody>
      </p:sp>
    </p:spTree>
    <p:extLst>
      <p:ext uri="{BB962C8B-B14F-4D97-AF65-F5344CB8AC3E}">
        <p14:creationId xmlns:p14="http://schemas.microsoft.com/office/powerpoint/2010/main" val="3121139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r>
              <a:rPr lang="en-US" altLang="zh-CN" dirty="0" smtClean="0"/>
              <a:t>However,</a:t>
            </a:r>
            <a:r>
              <a:rPr lang="zh-CN" altLang="en-US" baseline="0" dirty="0" smtClean="0"/>
              <a:t> </a:t>
            </a:r>
            <a:r>
              <a:rPr lang="en-US" altLang="zh-CN" baseline="0" dirty="0" smtClean="0"/>
              <a:t>there</a:t>
            </a:r>
            <a:r>
              <a:rPr lang="zh-CN" altLang="en-US" baseline="0" dirty="0" smtClean="0"/>
              <a:t> </a:t>
            </a:r>
            <a:r>
              <a:rPr lang="en-US" altLang="zh-CN" baseline="0" dirty="0" smtClean="0"/>
              <a:t>are</a:t>
            </a:r>
            <a:r>
              <a:rPr lang="zh-CN" altLang="en-US" baseline="0" dirty="0" smtClean="0"/>
              <a:t> </a:t>
            </a:r>
            <a:r>
              <a:rPr lang="en-US" altLang="zh-CN" baseline="0" dirty="0" smtClean="0"/>
              <a:t>two</a:t>
            </a:r>
            <a:r>
              <a:rPr lang="zh-CN" altLang="en-US" baseline="0" dirty="0" smtClean="0"/>
              <a:t> </a:t>
            </a:r>
            <a:r>
              <a:rPr lang="en-US" altLang="zh-CN" baseline="0" dirty="0" smtClean="0"/>
              <a:t>problems</a:t>
            </a:r>
            <a:r>
              <a:rPr lang="zh-CN" altLang="en-US" baseline="0" dirty="0" smtClean="0"/>
              <a:t> </a:t>
            </a:r>
            <a:r>
              <a:rPr lang="en-US" altLang="zh-CN" baseline="0" dirty="0" smtClean="0"/>
              <a:t>with</a:t>
            </a:r>
            <a:r>
              <a:rPr lang="zh-CN" altLang="en-US" baseline="0" dirty="0" smtClean="0"/>
              <a:t> </a:t>
            </a:r>
            <a:r>
              <a:rPr lang="en-US" altLang="zh-CN" baseline="0" dirty="0" smtClean="0"/>
              <a:t>the</a:t>
            </a:r>
            <a:r>
              <a:rPr lang="zh-CN" altLang="en-US" baseline="0" dirty="0" smtClean="0"/>
              <a:t> </a:t>
            </a:r>
            <a:r>
              <a:rPr lang="en-US" altLang="zh-CN" baseline="0" dirty="0" smtClean="0"/>
              <a:t>Job</a:t>
            </a:r>
            <a:r>
              <a:rPr lang="zh-CN" altLang="en-US" baseline="0" dirty="0" smtClean="0"/>
              <a:t> </a:t>
            </a:r>
            <a:r>
              <a:rPr lang="en-US" altLang="zh-CN" baseline="0" dirty="0" smtClean="0"/>
              <a:t>Graph.</a:t>
            </a:r>
            <a:r>
              <a:rPr lang="zh-CN" altLang="en-US" baseline="0" dirty="0" smtClean="0"/>
              <a:t> </a:t>
            </a:r>
            <a:endParaRPr lang="en-US" altLang="zh-CN" baseline="0" dirty="0" smtClean="0"/>
          </a:p>
          <a:p>
            <a:endParaRPr lang="en-US" altLang="zh-CN"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baseline="0" dirty="0" smtClean="0"/>
              <a:t>First,</a:t>
            </a:r>
            <a:r>
              <a:rPr lang="zh-CN" altLang="en-US" baseline="0" dirty="0" smtClean="0"/>
              <a:t> </a:t>
            </a:r>
            <a:r>
              <a:rPr lang="en-US" altLang="zh-CN" sz="1200" baseline="0" dirty="0" smtClean="0"/>
              <a:t>r</a:t>
            </a:r>
            <a:r>
              <a:rPr lang="en-US" altLang="zh-CN" sz="1200" dirty="0" smtClean="0"/>
              <a:t>edundancy:</a:t>
            </a:r>
            <a:r>
              <a:rPr lang="zh-CN" altLang="en-US" sz="1200" dirty="0" smtClean="0"/>
              <a:t> </a:t>
            </a:r>
            <a:r>
              <a:rPr lang="en-US" altLang="zh-CN" sz="1200" dirty="0" smtClean="0"/>
              <a:t>The</a:t>
            </a:r>
            <a:r>
              <a:rPr lang="zh-CN" altLang="en-US" sz="1200" dirty="0" smtClean="0"/>
              <a:t> </a:t>
            </a:r>
            <a:r>
              <a:rPr lang="en-US" altLang="zh-CN" sz="1200" dirty="0" smtClean="0"/>
              <a:t>the large-scale OPN data are messy and redundant</a:t>
            </a:r>
            <a:r>
              <a:rPr lang="zh-CN" altLang="en-US" sz="1200" dirty="0" smtClean="0"/>
              <a:t> </a:t>
            </a:r>
            <a:r>
              <a:rPr lang="en-US" altLang="zh-CN" sz="1200" dirty="0" smtClean="0"/>
              <a:t>because of the subjective non-standard naming convention for the</a:t>
            </a:r>
            <a:r>
              <a:rPr lang="zh-CN" altLang="en-US" sz="1200" dirty="0" smtClean="0"/>
              <a:t> </a:t>
            </a:r>
            <a:r>
              <a:rPr lang="en-US" altLang="zh-CN" sz="1200" dirty="0" smtClean="0"/>
              <a:t>same job title.</a:t>
            </a:r>
          </a:p>
          <a:p>
            <a:endParaRPr lang="en-US" altLang="zh-CN" dirty="0" smtClean="0"/>
          </a:p>
          <a:p>
            <a:r>
              <a:rPr lang="en-US" altLang="zh-CN" dirty="0" smtClean="0"/>
              <a:t>Second,</a:t>
            </a:r>
            <a:r>
              <a:rPr lang="zh-CN" altLang="en-US" baseline="0" dirty="0" smtClean="0"/>
              <a:t> </a:t>
            </a:r>
            <a:r>
              <a:rPr lang="en-US" altLang="zh-CN" sz="1200" dirty="0" smtClean="0"/>
              <a:t>Job</a:t>
            </a:r>
            <a:r>
              <a:rPr lang="zh-CN" altLang="en-US" sz="1200" dirty="0" smtClean="0"/>
              <a:t> </a:t>
            </a:r>
            <a:r>
              <a:rPr lang="en-US" altLang="zh-CN" sz="1200" dirty="0" smtClean="0"/>
              <a:t>Graph</a:t>
            </a:r>
            <a:r>
              <a:rPr lang="zh-CN" altLang="en-US" sz="1200" dirty="0" smtClean="0"/>
              <a:t> </a:t>
            </a:r>
            <a:r>
              <a:rPr lang="en-US" altLang="zh-CN" sz="1200" dirty="0" smtClean="0"/>
              <a:t>is</a:t>
            </a:r>
            <a:r>
              <a:rPr lang="zh-CN" altLang="en-US" sz="1200" dirty="0" smtClean="0"/>
              <a:t> </a:t>
            </a:r>
            <a:r>
              <a:rPr lang="en-US" altLang="zh-CN" sz="1200" dirty="0" smtClean="0"/>
              <a:t>sparse</a:t>
            </a:r>
            <a:r>
              <a:rPr lang="zh-CN" altLang="en-US" sz="1200" dirty="0" smtClean="0"/>
              <a:t> </a:t>
            </a:r>
            <a:r>
              <a:rPr lang="en-US" altLang="zh-CN" sz="1200" dirty="0" smtClean="0"/>
              <a:t>due</a:t>
            </a:r>
            <a:r>
              <a:rPr lang="zh-CN" altLang="en-US" sz="1200" dirty="0" smtClean="0"/>
              <a:t> </a:t>
            </a:r>
            <a:r>
              <a:rPr lang="en-US" altLang="zh-CN" sz="1200" dirty="0" smtClean="0"/>
              <a:t>to</a:t>
            </a:r>
            <a:r>
              <a:rPr lang="zh-CN" altLang="en-US" sz="1200" dirty="0" smtClean="0"/>
              <a:t> </a:t>
            </a:r>
            <a:r>
              <a:rPr lang="en-US" altLang="zh-CN" sz="1200" dirty="0" smtClean="0"/>
              <a:t>its</a:t>
            </a:r>
            <a:r>
              <a:rPr lang="zh-CN" altLang="en-US" sz="1200" dirty="0" smtClean="0"/>
              <a:t> </a:t>
            </a:r>
            <a:r>
              <a:rPr lang="en-US" altLang="zh-CN" sz="1200" dirty="0" smtClean="0"/>
              <a:t>incompleteness,</a:t>
            </a:r>
            <a:r>
              <a:rPr lang="zh-CN" altLang="en-US" sz="1200" dirty="0" smtClean="0"/>
              <a:t> </a:t>
            </a:r>
            <a:r>
              <a:rPr lang="en-US" altLang="zh-CN" sz="1200" dirty="0" smtClean="0"/>
              <a:t>i.e.,</a:t>
            </a:r>
            <a:r>
              <a:rPr lang="zh-CN" altLang="en-US" sz="1200" dirty="0" smtClean="0"/>
              <a:t> </a:t>
            </a:r>
            <a:r>
              <a:rPr lang="en-US" altLang="zh-CN" sz="1200" dirty="0" smtClean="0"/>
              <a:t>transitions</a:t>
            </a:r>
            <a:r>
              <a:rPr lang="zh-CN" altLang="en-US" sz="1200" dirty="0" smtClean="0"/>
              <a:t> </a:t>
            </a:r>
            <a:r>
              <a:rPr lang="en-US" altLang="zh-CN" sz="1200" dirty="0" smtClean="0"/>
              <a:t>which</a:t>
            </a:r>
            <a:r>
              <a:rPr lang="zh-CN" altLang="en-US" sz="1200" dirty="0" smtClean="0"/>
              <a:t> </a:t>
            </a:r>
            <a:r>
              <a:rPr lang="en-US" altLang="zh-CN" sz="1200" dirty="0" smtClean="0"/>
              <a:t>should</a:t>
            </a:r>
            <a:r>
              <a:rPr lang="zh-CN" altLang="en-US" sz="1200" dirty="0" smtClean="0"/>
              <a:t> </a:t>
            </a:r>
            <a:r>
              <a:rPr lang="en-US" altLang="zh-CN" sz="1200" dirty="0" smtClean="0"/>
              <a:t>exist</a:t>
            </a:r>
            <a:r>
              <a:rPr lang="zh-CN" altLang="en-US" sz="1200" dirty="0" smtClean="0"/>
              <a:t> </a:t>
            </a:r>
            <a:r>
              <a:rPr lang="en-US" altLang="zh-CN" sz="1200" dirty="0" smtClean="0"/>
              <a:t>but</a:t>
            </a:r>
            <a:r>
              <a:rPr lang="zh-CN" altLang="en-US" sz="1200" dirty="0" smtClean="0"/>
              <a:t> </a:t>
            </a:r>
            <a:r>
              <a:rPr lang="en-US" altLang="zh-CN" sz="1200" dirty="0" smtClean="0"/>
              <a:t>are</a:t>
            </a:r>
            <a:r>
              <a:rPr lang="zh-CN" altLang="en-US" sz="1200" dirty="0" smtClean="0"/>
              <a:t> </a:t>
            </a:r>
            <a:r>
              <a:rPr lang="en-US" altLang="zh-CN" sz="1200" dirty="0" smtClean="0"/>
              <a:t>missing</a:t>
            </a:r>
            <a:r>
              <a:rPr lang="zh-CN" altLang="en-US" sz="1200" dirty="0" smtClean="0"/>
              <a:t> </a:t>
            </a:r>
            <a:r>
              <a:rPr lang="en-US" altLang="zh-CN" sz="1200" dirty="0" smtClean="0"/>
              <a:t>or</a:t>
            </a:r>
            <a:r>
              <a:rPr lang="zh-CN" altLang="en-US" sz="1200" dirty="0" smtClean="0"/>
              <a:t> </a:t>
            </a:r>
            <a:r>
              <a:rPr lang="en-US" altLang="zh-CN" sz="1200" dirty="0" smtClean="0"/>
              <a:t>unobserved.</a:t>
            </a:r>
            <a:r>
              <a:rPr lang="zh-CN" altLang="en-US" sz="1200" dirty="0" smtClean="0"/>
              <a:t> </a:t>
            </a:r>
            <a:r>
              <a:rPr lang="en-US" altLang="zh-CN" sz="1200" dirty="0" smtClean="0"/>
              <a:t>Consequently</a:t>
            </a:r>
            <a:r>
              <a:rPr lang="zh-CN" altLang="en-US" sz="1200" dirty="0" smtClean="0"/>
              <a:t> </a:t>
            </a:r>
            <a:r>
              <a:rPr lang="en-US" altLang="zh-CN" sz="1200" dirty="0" smtClean="0"/>
              <a:t>only</a:t>
            </a:r>
            <a:r>
              <a:rPr lang="zh-CN" altLang="en-US" sz="1200" dirty="0" smtClean="0"/>
              <a:t> </a:t>
            </a:r>
            <a:r>
              <a:rPr lang="en-US" altLang="zh-CN" sz="1200" dirty="0" smtClean="0"/>
              <a:t>limited</a:t>
            </a:r>
            <a:r>
              <a:rPr lang="zh-CN" altLang="en-US" sz="1200" dirty="0" smtClean="0"/>
              <a:t> </a:t>
            </a:r>
            <a:r>
              <a:rPr lang="en-US" altLang="zh-CN" sz="1200" dirty="0" smtClean="0"/>
              <a:t>JTB</a:t>
            </a:r>
            <a:r>
              <a:rPr lang="zh-CN" altLang="en-US" sz="1200" dirty="0" smtClean="0"/>
              <a:t> </a:t>
            </a:r>
            <a:r>
              <a:rPr lang="en-US" altLang="zh-CN" sz="1200" dirty="0" smtClean="0"/>
              <a:t>results</a:t>
            </a:r>
            <a:r>
              <a:rPr lang="zh-CN" altLang="en-US" sz="1200" dirty="0" smtClean="0"/>
              <a:t> </a:t>
            </a:r>
            <a:r>
              <a:rPr lang="en-US" altLang="zh-CN" sz="1200" dirty="0" smtClean="0"/>
              <a:t>can</a:t>
            </a:r>
            <a:r>
              <a:rPr lang="zh-CN" altLang="en-US" sz="1200" dirty="0" smtClean="0"/>
              <a:t> </a:t>
            </a:r>
            <a:r>
              <a:rPr lang="en-US" altLang="zh-CN" sz="1200" dirty="0" smtClean="0"/>
              <a:t>be</a:t>
            </a:r>
            <a:r>
              <a:rPr lang="zh-CN" altLang="en-US" sz="1200" dirty="0" smtClean="0"/>
              <a:t> </a:t>
            </a:r>
            <a:r>
              <a:rPr lang="en-US" altLang="zh-CN" sz="1200" dirty="0" smtClean="0"/>
              <a:t>extracted.</a:t>
            </a:r>
            <a:r>
              <a:rPr lang="zh-CN" altLang="en-US" sz="1200" dirty="0" smtClean="0"/>
              <a:t> </a:t>
            </a:r>
            <a:endParaRPr lang="zh-CN" altLang="en-US" dirty="0"/>
          </a:p>
        </p:txBody>
      </p:sp>
    </p:spTree>
    <p:extLst>
      <p:ext uri="{BB962C8B-B14F-4D97-AF65-F5344CB8AC3E}">
        <p14:creationId xmlns:p14="http://schemas.microsoft.com/office/powerpoint/2010/main" val="35199310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To</a:t>
            </a:r>
            <a:r>
              <a:rPr lang="zh-CN" altLang="en-US" dirty="0" smtClean="0"/>
              <a:t> </a:t>
            </a:r>
            <a:r>
              <a:rPr lang="en-US" altLang="zh-CN" dirty="0" smtClean="0">
                <a:ea typeface="宋体" pitchFamily="2" charset="-122"/>
                <a:cs typeface="Times New Roman" pitchFamily="18" charset="0"/>
              </a:rPr>
              <a:t>eliminate redundancy,</a:t>
            </a:r>
            <a:r>
              <a:rPr lang="zh-CN" altLang="en-US" dirty="0" smtClean="0">
                <a:ea typeface="宋体" pitchFamily="2" charset="-122"/>
                <a:cs typeface="Times New Roman" pitchFamily="18" charset="0"/>
              </a:rPr>
              <a:t> </a:t>
            </a:r>
            <a:r>
              <a:rPr lang="en-US" altLang="zh-CN" dirty="0" smtClean="0">
                <a:ea typeface="宋体" pitchFamily="2" charset="-122"/>
                <a:cs typeface="Times New Roman" pitchFamily="18" charset="0"/>
              </a:rPr>
              <a:t>we</a:t>
            </a:r>
            <a:r>
              <a:rPr lang="zh-CN" altLang="en-US" dirty="0" smtClean="0">
                <a:ea typeface="宋体" pitchFamily="2" charset="-122"/>
                <a:cs typeface="Times New Roman" pitchFamily="18" charset="0"/>
              </a:rPr>
              <a:t> </a:t>
            </a:r>
            <a:r>
              <a:rPr lang="en-US" altLang="zh-CN" dirty="0" smtClean="0">
                <a:ea typeface="宋体" pitchFamily="2" charset="-122"/>
                <a:cs typeface="Times New Roman" pitchFamily="18" charset="0"/>
              </a:rPr>
              <a:t>propose</a:t>
            </a:r>
            <a:r>
              <a:rPr lang="zh-CN" altLang="en-US" dirty="0" smtClean="0">
                <a:ea typeface="宋体" pitchFamily="2" charset="-122"/>
                <a:cs typeface="Times New Roman" pitchFamily="18" charset="0"/>
              </a:rPr>
              <a:t> </a:t>
            </a:r>
            <a:r>
              <a:rPr lang="en-US" altLang="zh-CN" dirty="0" smtClean="0">
                <a:ea typeface="宋体" pitchFamily="2" charset="-122"/>
                <a:cs typeface="Times New Roman" pitchFamily="18" charset="0"/>
              </a:rPr>
              <a:t>a</a:t>
            </a:r>
            <a:r>
              <a:rPr lang="zh-CN" altLang="en-US" dirty="0" smtClean="0">
                <a:ea typeface="宋体" pitchFamily="2" charset="-122"/>
                <a:cs typeface="Times New Roman" pitchFamily="18" charset="0"/>
              </a:rPr>
              <a:t> </a:t>
            </a:r>
            <a:r>
              <a:rPr lang="en-US" altLang="zh-CN" dirty="0" smtClean="0">
                <a:ea typeface="宋体" pitchFamily="2" charset="-122"/>
                <a:cs typeface="Times New Roman" pitchFamily="18" charset="0"/>
              </a:rPr>
              <a:t>simple</a:t>
            </a:r>
            <a:r>
              <a:rPr lang="zh-CN" altLang="en-US" dirty="0" smtClean="0">
                <a:ea typeface="宋体" pitchFamily="2" charset="-122"/>
                <a:cs typeface="Times New Roman" pitchFamily="18" charset="0"/>
              </a:rPr>
              <a:t> </a:t>
            </a:r>
            <a:r>
              <a:rPr lang="en-US" altLang="zh-CN" dirty="0" smtClean="0">
                <a:ea typeface="宋体" pitchFamily="2" charset="-122"/>
                <a:cs typeface="Times New Roman" pitchFamily="18" charset="0"/>
              </a:rPr>
              <a:t>filtering</a:t>
            </a:r>
            <a:r>
              <a:rPr lang="zh-CN" altLang="en-US" dirty="0" smtClean="0">
                <a:ea typeface="宋体" pitchFamily="2" charset="-122"/>
                <a:cs typeface="Times New Roman" pitchFamily="18" charset="0"/>
              </a:rPr>
              <a:t> </a:t>
            </a:r>
            <a:r>
              <a:rPr lang="en-US" altLang="zh-CN" dirty="0" smtClean="0">
                <a:ea typeface="宋体" pitchFamily="2" charset="-122"/>
                <a:cs typeface="Times New Roman" pitchFamily="18" charset="0"/>
              </a:rPr>
              <a:t>method.</a:t>
            </a:r>
            <a:r>
              <a:rPr lang="zh-CN" altLang="en-US" baseline="0" dirty="0" smtClean="0">
                <a:ea typeface="宋体" pitchFamily="2" charset="-122"/>
                <a:cs typeface="Times New Roman" pitchFamily="18" charset="0"/>
              </a:rPr>
              <a:t>  </a:t>
            </a:r>
            <a:r>
              <a:rPr lang="en-US" altLang="zh-CN" baseline="0" dirty="0" smtClean="0">
                <a:ea typeface="宋体" pitchFamily="2" charset="-122"/>
                <a:cs typeface="Times New Roman" pitchFamily="18" charset="0"/>
              </a:rPr>
              <a:t>We</a:t>
            </a:r>
            <a:r>
              <a:rPr lang="zh-CN" altLang="en-US" baseline="0" dirty="0" smtClean="0">
                <a:ea typeface="宋体" pitchFamily="2" charset="-122"/>
                <a:cs typeface="Times New Roman" pitchFamily="18" charset="0"/>
              </a:rPr>
              <a:t> </a:t>
            </a:r>
            <a:r>
              <a:rPr lang="en-US" altLang="zh-CN" baseline="0" dirty="0" smtClean="0">
                <a:ea typeface="宋体" pitchFamily="2" charset="-122"/>
                <a:cs typeface="Times New Roman" pitchFamily="18" charset="0"/>
              </a:rPr>
              <a:t>observed</a:t>
            </a:r>
            <a:r>
              <a:rPr lang="zh-CN" altLang="en-US" baseline="0" dirty="0" smtClean="0">
                <a:ea typeface="宋体" pitchFamily="2" charset="-122"/>
                <a:cs typeface="Times New Roman" pitchFamily="18" charset="0"/>
              </a:rPr>
              <a:t> </a:t>
            </a:r>
            <a:r>
              <a:rPr lang="en-US" altLang="zh-CN" baseline="0" dirty="0" smtClean="0">
                <a:ea typeface="宋体" pitchFamily="2" charset="-122"/>
                <a:cs typeface="Times New Roman" pitchFamily="18" charset="0"/>
              </a:rPr>
              <a:t>that</a:t>
            </a:r>
            <a:r>
              <a:rPr lang="zh-CN" altLang="en-US" baseline="0" dirty="0" smtClean="0">
                <a:ea typeface="宋体" pitchFamily="2" charset="-122"/>
                <a:cs typeface="Times New Roman" pitchFamily="18" charset="0"/>
              </a:rPr>
              <a:t> </a:t>
            </a:r>
            <a:r>
              <a:rPr lang="en-US" altLang="zh-CN" sz="1200" dirty="0" smtClean="0"/>
              <a:t>word frequency of</a:t>
            </a:r>
            <a:r>
              <a:rPr lang="zh-CN" altLang="en-US" sz="1200" baseline="0" dirty="0" smtClean="0"/>
              <a:t> </a:t>
            </a:r>
            <a:r>
              <a:rPr lang="en-US" altLang="zh-CN" sz="1200" baseline="0" dirty="0" smtClean="0"/>
              <a:t>job</a:t>
            </a:r>
            <a:r>
              <a:rPr lang="zh-CN" altLang="en-US" sz="1200" baseline="0" dirty="0" smtClean="0"/>
              <a:t> </a:t>
            </a:r>
            <a:r>
              <a:rPr lang="en-US" altLang="zh-CN" sz="1200" baseline="0" dirty="0" smtClean="0"/>
              <a:t>title</a:t>
            </a:r>
            <a:r>
              <a:rPr lang="zh-CN" altLang="en-US" sz="1200" baseline="0" dirty="0" smtClean="0"/>
              <a:t> </a:t>
            </a:r>
            <a:r>
              <a:rPr lang="en-US" altLang="zh-CN" sz="1200" dirty="0" smtClean="0"/>
              <a:t>subjects to power law distribution,</a:t>
            </a:r>
            <a:r>
              <a:rPr lang="zh-CN" altLang="en-US" sz="1200" baseline="0" dirty="0" smtClean="0"/>
              <a:t> </a:t>
            </a:r>
            <a:r>
              <a:rPr lang="en-US" altLang="zh-CN" sz="1200" baseline="0" dirty="0" smtClean="0"/>
              <a:t>and</a:t>
            </a:r>
            <a:r>
              <a:rPr lang="zh-CN" altLang="en-US" sz="1200" dirty="0" smtClean="0"/>
              <a:t> </a:t>
            </a:r>
            <a:r>
              <a:rPr lang="en-US" altLang="zh-CN" sz="1200" dirty="0" smtClean="0"/>
              <a:t>the</a:t>
            </a:r>
            <a:r>
              <a:rPr lang="zh-CN" altLang="en-US" sz="1200" dirty="0" smtClean="0"/>
              <a:t> </a:t>
            </a:r>
            <a:r>
              <a:rPr lang="en-US" altLang="zh-CN" sz="1200" dirty="0" smtClean="0"/>
              <a:t>most</a:t>
            </a:r>
            <a:r>
              <a:rPr lang="zh-CN" altLang="en-US" sz="1200" dirty="0" smtClean="0"/>
              <a:t> </a:t>
            </a:r>
            <a:r>
              <a:rPr lang="en-US" altLang="zh-CN" sz="1200" dirty="0" smtClean="0"/>
              <a:t>representative</a:t>
            </a:r>
            <a:r>
              <a:rPr lang="zh-CN" altLang="en-US" sz="1200" dirty="0" smtClean="0"/>
              <a:t> </a:t>
            </a:r>
            <a:r>
              <a:rPr lang="en-US" altLang="zh-CN" sz="1200" dirty="0" smtClean="0"/>
              <a:t>words</a:t>
            </a:r>
            <a:r>
              <a:rPr lang="zh-CN" altLang="en-US" sz="1200" dirty="0" smtClean="0"/>
              <a:t> </a:t>
            </a:r>
            <a:r>
              <a:rPr lang="en-US" altLang="zh-CN" sz="1200" dirty="0" smtClean="0"/>
              <a:t>to</a:t>
            </a:r>
            <a:r>
              <a:rPr lang="zh-CN" altLang="en-US" sz="1200" dirty="0" smtClean="0"/>
              <a:t> </a:t>
            </a:r>
            <a:r>
              <a:rPr lang="en-US" altLang="zh-CN" sz="1200" dirty="0" smtClean="0"/>
              <a:t>distinguish</a:t>
            </a:r>
            <a:r>
              <a:rPr lang="zh-CN" altLang="en-US" sz="1200" dirty="0" smtClean="0"/>
              <a:t> </a:t>
            </a:r>
            <a:r>
              <a:rPr lang="en-US" altLang="zh-CN" sz="1200" dirty="0" smtClean="0"/>
              <a:t>a</a:t>
            </a:r>
            <a:r>
              <a:rPr lang="zh-CN" altLang="en-US" sz="1200" dirty="0" smtClean="0"/>
              <a:t> </a:t>
            </a:r>
            <a:r>
              <a:rPr lang="en-US" altLang="zh-CN" sz="1200" dirty="0" smtClean="0"/>
              <a:t>title</a:t>
            </a:r>
            <a:r>
              <a:rPr lang="zh-CN" altLang="en-US" sz="1200" dirty="0" smtClean="0"/>
              <a:t> </a:t>
            </a:r>
            <a:r>
              <a:rPr lang="en-US" altLang="zh-CN" sz="1200" dirty="0" smtClean="0"/>
              <a:t>are</a:t>
            </a:r>
            <a:r>
              <a:rPr lang="zh-CN" altLang="en-US" sz="1200" dirty="0" smtClean="0"/>
              <a:t> </a:t>
            </a:r>
            <a:r>
              <a:rPr lang="en-US" altLang="zh-CN" sz="1200" dirty="0" smtClean="0"/>
              <a:t>the</a:t>
            </a:r>
            <a:r>
              <a:rPr lang="zh-CN" altLang="en-US" sz="1200" dirty="0" smtClean="0"/>
              <a:t> </a:t>
            </a:r>
            <a:r>
              <a:rPr lang="en-US" altLang="zh-CN" sz="1200" dirty="0" smtClean="0"/>
              <a:t>high</a:t>
            </a:r>
            <a:r>
              <a:rPr lang="zh-CN" altLang="en-US" sz="1200" dirty="0" smtClean="0"/>
              <a:t> </a:t>
            </a:r>
            <a:r>
              <a:rPr lang="en-US" altLang="zh-CN" sz="1200" dirty="0" smtClean="0"/>
              <a:t>frequency</a:t>
            </a:r>
            <a:r>
              <a:rPr lang="zh-CN" altLang="en-US" sz="1200" dirty="0" smtClean="0"/>
              <a:t> </a:t>
            </a:r>
            <a:r>
              <a:rPr lang="en-US" altLang="zh-CN" sz="1200" dirty="0" smtClean="0"/>
              <a:t>words.</a:t>
            </a:r>
            <a:endParaRPr lang="en-US" sz="1200" dirty="0" smtClean="0"/>
          </a:p>
          <a:p>
            <a:endParaRPr lang="en-US" altLang="zh-CN" dirty="0" smtClean="0"/>
          </a:p>
          <a:p>
            <a:r>
              <a:rPr lang="en-US" altLang="zh-CN" sz="1200" dirty="0" smtClean="0"/>
              <a:t>Filtering</a:t>
            </a:r>
            <a:r>
              <a:rPr lang="zh-CN" altLang="en-US" sz="1200" dirty="0" smtClean="0"/>
              <a:t> </a:t>
            </a:r>
            <a:r>
              <a:rPr lang="en-US" altLang="zh-CN" sz="1200" dirty="0" smtClean="0"/>
              <a:t>low-frequency</a:t>
            </a:r>
            <a:r>
              <a:rPr lang="zh-CN" altLang="en-US" sz="1200" dirty="0" smtClean="0"/>
              <a:t> </a:t>
            </a:r>
            <a:r>
              <a:rPr lang="en-US" altLang="zh-CN" sz="1200" dirty="0" smtClean="0"/>
              <a:t>words</a:t>
            </a:r>
            <a:r>
              <a:rPr lang="zh-CN" altLang="en-US" sz="1200" dirty="0" smtClean="0"/>
              <a:t> </a:t>
            </a:r>
            <a:r>
              <a:rPr lang="en-US" altLang="zh-CN" sz="1200" dirty="0" smtClean="0"/>
              <a:t>can</a:t>
            </a:r>
            <a:r>
              <a:rPr lang="zh-CN" altLang="en-US" sz="1200" dirty="0" smtClean="0"/>
              <a:t> </a:t>
            </a:r>
            <a:r>
              <a:rPr lang="en-US" altLang="zh-CN" sz="1200" dirty="0" smtClean="0"/>
              <a:t>aggregate</a:t>
            </a:r>
            <a:r>
              <a:rPr lang="zh-CN" altLang="en-US" sz="1200" dirty="0" smtClean="0"/>
              <a:t> </a:t>
            </a:r>
            <a:r>
              <a:rPr lang="en-US" altLang="zh-CN" sz="1200" dirty="0" smtClean="0"/>
              <a:t>titles</a:t>
            </a:r>
            <a:r>
              <a:rPr lang="zh-CN" altLang="en-US" sz="1200" dirty="0" smtClean="0"/>
              <a:t> </a:t>
            </a:r>
            <a:r>
              <a:rPr lang="en-US" altLang="zh-CN" sz="1200" dirty="0" smtClean="0"/>
              <a:t>without</a:t>
            </a:r>
            <a:r>
              <a:rPr lang="zh-CN" altLang="en-US" sz="1200" dirty="0" smtClean="0"/>
              <a:t> </a:t>
            </a:r>
            <a:r>
              <a:rPr lang="en-US" altLang="zh-CN" sz="1200" dirty="0" smtClean="0"/>
              <a:t>changing</a:t>
            </a:r>
            <a:r>
              <a:rPr lang="zh-CN" altLang="en-US" sz="1200" dirty="0" smtClean="0"/>
              <a:t> </a:t>
            </a:r>
            <a:r>
              <a:rPr lang="en-US" altLang="zh-CN" sz="1200" dirty="0" smtClean="0"/>
              <a:t>the</a:t>
            </a:r>
            <a:r>
              <a:rPr lang="zh-CN" altLang="en-US" sz="1200" dirty="0" smtClean="0"/>
              <a:t> </a:t>
            </a:r>
            <a:r>
              <a:rPr lang="en-US" altLang="zh-CN" sz="1200" dirty="0" smtClean="0"/>
              <a:t>title</a:t>
            </a:r>
            <a:r>
              <a:rPr lang="zh-CN" altLang="en-US" sz="1200" dirty="0" smtClean="0"/>
              <a:t> </a:t>
            </a:r>
            <a:r>
              <a:rPr lang="en-US" altLang="zh-CN" sz="1200" dirty="0" smtClean="0"/>
              <a:t>core</a:t>
            </a:r>
            <a:r>
              <a:rPr lang="zh-CN" altLang="en-US" sz="1200" dirty="0" smtClean="0"/>
              <a:t> </a:t>
            </a:r>
            <a:r>
              <a:rPr lang="en-US" altLang="zh-CN" sz="1200" dirty="0" smtClean="0"/>
              <a:t>function.</a:t>
            </a:r>
            <a:r>
              <a:rPr lang="zh-CN" altLang="en-US" sz="1200" dirty="0" smtClean="0"/>
              <a:t> </a:t>
            </a:r>
            <a:r>
              <a:rPr lang="en-US" altLang="zh-CN" sz="1200" dirty="0" smtClean="0"/>
              <a:t>Table</a:t>
            </a:r>
            <a:r>
              <a:rPr lang="zh-CN" altLang="en-US" sz="1200" baseline="0" dirty="0" smtClean="0"/>
              <a:t> </a:t>
            </a:r>
            <a:r>
              <a:rPr lang="en-US" altLang="zh-CN" sz="1200" baseline="0" dirty="0" smtClean="0"/>
              <a:t>1</a:t>
            </a:r>
            <a:r>
              <a:rPr lang="zh-CN" altLang="en-US" sz="1200" baseline="0" dirty="0" smtClean="0"/>
              <a:t> </a:t>
            </a:r>
            <a:r>
              <a:rPr lang="en-US" altLang="zh-CN" sz="1200" baseline="0" dirty="0" smtClean="0"/>
              <a:t>are</a:t>
            </a:r>
            <a:r>
              <a:rPr lang="zh-CN" altLang="en-US" sz="1200" baseline="0" dirty="0" smtClean="0"/>
              <a:t> </a:t>
            </a:r>
            <a:r>
              <a:rPr lang="en-US" altLang="zh-CN" sz="1200" baseline="0" dirty="0" smtClean="0"/>
              <a:t>three</a:t>
            </a:r>
            <a:r>
              <a:rPr lang="zh-CN" altLang="en-US" sz="1200" baseline="0" dirty="0" smtClean="0"/>
              <a:t> </a:t>
            </a:r>
            <a:r>
              <a:rPr lang="en-US" altLang="zh-CN" sz="1200" baseline="0" dirty="0" smtClean="0"/>
              <a:t>examples</a:t>
            </a:r>
            <a:r>
              <a:rPr lang="zh-CN" altLang="en-US" sz="1200" baseline="0" dirty="0" smtClean="0"/>
              <a:t> </a:t>
            </a:r>
            <a:r>
              <a:rPr lang="en-US" altLang="zh-CN" sz="1200" baseline="0" dirty="0" smtClean="0"/>
              <a:t>of</a:t>
            </a:r>
            <a:r>
              <a:rPr lang="zh-CN" altLang="en-US" sz="1200" baseline="0" dirty="0" smtClean="0"/>
              <a:t> </a:t>
            </a:r>
            <a:r>
              <a:rPr lang="en-US" altLang="zh-CN" sz="1200" baseline="0" dirty="0" smtClean="0"/>
              <a:t>this.</a:t>
            </a:r>
          </a:p>
          <a:p>
            <a:endParaRPr lang="en-US" altLang="zh-CN" sz="1200" baseline="0" dirty="0" smtClean="0"/>
          </a:p>
          <a:p>
            <a:endParaRPr lang="zh-CN" altLang="en-US" dirty="0"/>
          </a:p>
        </p:txBody>
      </p:sp>
    </p:spTree>
    <p:extLst>
      <p:ext uri="{BB962C8B-B14F-4D97-AF65-F5344CB8AC3E}">
        <p14:creationId xmlns:p14="http://schemas.microsoft.com/office/powerpoint/2010/main" val="2091274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43" name="Rectangle 3"/>
          <p:cNvSpPr>
            <a:spLocks noGrp="1"/>
          </p:cNvSpPr>
          <p:nvPr>
            <p:ph type="body" idx="1"/>
          </p:nvPr>
        </p:nvSpPr>
        <p:spPr>
          <a:noFill/>
        </p:spPr>
        <p:txBody>
          <a:bodyPr/>
          <a:lstStyle/>
          <a:p>
            <a:r>
              <a:rPr lang="en-US" altLang="zh-CN" dirty="0" smtClean="0"/>
              <a:t>To</a:t>
            </a:r>
            <a:r>
              <a:rPr lang="zh-CN" altLang="en-US" baseline="0" dirty="0" smtClean="0"/>
              <a:t> </a:t>
            </a:r>
            <a:r>
              <a:rPr lang="en-US" altLang="zh-CN" baseline="0" dirty="0" smtClean="0"/>
              <a:t>fully</a:t>
            </a:r>
            <a:r>
              <a:rPr lang="zh-CN" altLang="en-US" baseline="0" dirty="0" smtClean="0"/>
              <a:t> </a:t>
            </a:r>
            <a:r>
              <a:rPr lang="en-US" altLang="zh-CN" baseline="0" dirty="0" smtClean="0"/>
              <a:t>utilize</a:t>
            </a:r>
            <a:r>
              <a:rPr lang="zh-CN" altLang="en-US" baseline="0" dirty="0" smtClean="0"/>
              <a:t> </a:t>
            </a:r>
            <a:r>
              <a:rPr lang="en-US" altLang="zh-CN" baseline="0" dirty="0" smtClean="0"/>
              <a:t>the</a:t>
            </a:r>
            <a:r>
              <a:rPr lang="zh-CN" altLang="en-US" baseline="0" dirty="0" smtClean="0"/>
              <a:t> </a:t>
            </a:r>
            <a:r>
              <a:rPr lang="en-US" altLang="zh-CN" baseline="0" dirty="0" smtClean="0"/>
              <a:t>information</a:t>
            </a:r>
            <a:r>
              <a:rPr lang="zh-CN" altLang="en-US" baseline="0" dirty="0" smtClean="0"/>
              <a:t> </a:t>
            </a:r>
            <a:r>
              <a:rPr lang="en-US" altLang="zh-CN" baseline="0" dirty="0" smtClean="0"/>
              <a:t>in</a:t>
            </a:r>
            <a:r>
              <a:rPr lang="zh-CN" altLang="en-US" baseline="0" dirty="0" smtClean="0"/>
              <a:t> </a:t>
            </a:r>
            <a:r>
              <a:rPr lang="en-US" altLang="zh-CN" baseline="0" dirty="0" smtClean="0"/>
              <a:t>Job</a:t>
            </a:r>
            <a:r>
              <a:rPr lang="zh-CN" altLang="en-US" baseline="0" dirty="0" smtClean="0"/>
              <a:t> </a:t>
            </a:r>
            <a:r>
              <a:rPr lang="en-US" altLang="zh-CN" baseline="0" dirty="0" smtClean="0"/>
              <a:t>Graph,</a:t>
            </a:r>
            <a:r>
              <a:rPr lang="zh-CN" altLang="en-US" baseline="0" dirty="0" smtClean="0"/>
              <a:t> </a:t>
            </a:r>
            <a:r>
              <a:rPr lang="en-US" altLang="zh-CN" baseline="0" dirty="0" smtClean="0"/>
              <a:t>we</a:t>
            </a:r>
            <a:r>
              <a:rPr lang="zh-CN" altLang="en-US" baseline="0" dirty="0" smtClean="0"/>
              <a:t> </a:t>
            </a:r>
            <a:r>
              <a:rPr lang="en-US" altLang="zh-CN" baseline="0" dirty="0" smtClean="0"/>
              <a:t>propose</a:t>
            </a:r>
            <a:r>
              <a:rPr lang="zh-CN" altLang="en-US" baseline="0" dirty="0" smtClean="0"/>
              <a:t> </a:t>
            </a:r>
            <a:r>
              <a:rPr lang="en-US" altLang="zh-CN" baseline="0" dirty="0" smtClean="0"/>
              <a:t>a</a:t>
            </a:r>
            <a:r>
              <a:rPr lang="zh-CN" altLang="en-US" baseline="0" dirty="0" smtClean="0"/>
              <a:t> </a:t>
            </a:r>
            <a:r>
              <a:rPr lang="en-US" altLang="zh-CN" baseline="0" dirty="0" smtClean="0"/>
              <a:t>collective</a:t>
            </a:r>
            <a:r>
              <a:rPr lang="zh-CN" altLang="en-US" baseline="0" dirty="0" smtClean="0"/>
              <a:t> </a:t>
            </a:r>
            <a:r>
              <a:rPr lang="en-US" altLang="zh-CN" baseline="0" dirty="0" smtClean="0"/>
              <a:t>multi-view</a:t>
            </a:r>
            <a:r>
              <a:rPr lang="zh-CN" altLang="en-US" baseline="0" dirty="0" smtClean="0"/>
              <a:t> </a:t>
            </a:r>
            <a:r>
              <a:rPr lang="en-US" altLang="zh-CN" baseline="0" dirty="0" smtClean="0"/>
              <a:t>representation</a:t>
            </a:r>
            <a:r>
              <a:rPr lang="zh-CN" altLang="en-US" baseline="0" dirty="0" smtClean="0"/>
              <a:t> </a:t>
            </a:r>
            <a:r>
              <a:rPr lang="en-US" altLang="zh-CN" baseline="0" dirty="0" smtClean="0"/>
              <a:t>learning</a:t>
            </a:r>
            <a:r>
              <a:rPr lang="zh-CN" altLang="en-US" baseline="0" dirty="0" smtClean="0"/>
              <a:t> </a:t>
            </a:r>
            <a:r>
              <a:rPr lang="en-US" altLang="zh-CN" baseline="0" dirty="0" smtClean="0"/>
              <a:t>method,</a:t>
            </a:r>
            <a:r>
              <a:rPr lang="zh-CN" altLang="en-US" baseline="0" dirty="0" smtClean="0"/>
              <a:t> </a:t>
            </a:r>
            <a:r>
              <a:rPr lang="en-US" altLang="zh-CN" baseline="0" dirty="0" smtClean="0"/>
              <a:t>Job2Vec.</a:t>
            </a:r>
          </a:p>
          <a:p>
            <a:endParaRPr lang="en-US" altLang="zh-CN" baseline="0" dirty="0" smtClean="0"/>
          </a:p>
          <a:p>
            <a:r>
              <a:rPr lang="en-US" altLang="zh-CN" baseline="0" dirty="0" smtClean="0"/>
              <a:t>Job2Vec</a:t>
            </a:r>
            <a:r>
              <a:rPr lang="zh-CN" altLang="en-US" baseline="0" dirty="0" smtClean="0"/>
              <a:t> </a:t>
            </a:r>
            <a:r>
              <a:rPr lang="en-US" altLang="zh-CN" baseline="0" dirty="0" smtClean="0"/>
              <a:t>first</a:t>
            </a:r>
            <a:r>
              <a:rPr lang="zh-CN" altLang="en-US" baseline="0" dirty="0" smtClean="0"/>
              <a:t> </a:t>
            </a:r>
            <a:r>
              <a:rPr lang="en-US" altLang="zh-CN" baseline="0" dirty="0" smtClean="0"/>
              <a:t>learns</a:t>
            </a:r>
            <a:r>
              <a:rPr lang="zh-CN" altLang="en-US" baseline="0" dirty="0" smtClean="0"/>
              <a:t> </a:t>
            </a:r>
            <a:r>
              <a:rPr lang="en-US" altLang="zh-CN" baseline="0" dirty="0" smtClean="0"/>
              <a:t>each</a:t>
            </a:r>
            <a:r>
              <a:rPr lang="zh-CN" altLang="en-US" baseline="0" dirty="0" smtClean="0"/>
              <a:t> </a:t>
            </a:r>
            <a:r>
              <a:rPr lang="en-US" altLang="zh-CN" baseline="0" dirty="0" smtClean="0"/>
              <a:t>single</a:t>
            </a:r>
            <a:r>
              <a:rPr lang="zh-CN" altLang="en-US" baseline="0" dirty="0" smtClean="0"/>
              <a:t> </a:t>
            </a:r>
            <a:r>
              <a:rPr lang="en-US" altLang="zh-CN" baseline="0" dirty="0" smtClean="0"/>
              <a:t>view</a:t>
            </a:r>
            <a:r>
              <a:rPr lang="zh-CN" altLang="en-US" baseline="0" dirty="0" smtClean="0"/>
              <a:t> </a:t>
            </a:r>
            <a:r>
              <a:rPr lang="en-US" altLang="zh-CN" baseline="0" dirty="0" smtClean="0"/>
              <a:t>representation</a:t>
            </a:r>
            <a:r>
              <a:rPr lang="zh-CN" altLang="en-US" baseline="0" dirty="0" smtClean="0"/>
              <a:t> </a:t>
            </a:r>
            <a:r>
              <a:rPr lang="en-US" altLang="zh-CN" baseline="0" dirty="0" smtClean="0"/>
              <a:t>independently.</a:t>
            </a:r>
          </a:p>
          <a:p>
            <a:endParaRPr lang="en-US" altLang="zh-CN" baseline="0" dirty="0" smtClean="0"/>
          </a:p>
          <a:p>
            <a:r>
              <a:rPr lang="en-US" altLang="zh-CN" baseline="0" dirty="0" smtClean="0"/>
              <a:t>Different</a:t>
            </a:r>
            <a:r>
              <a:rPr lang="zh-CN" altLang="en-US" baseline="0" dirty="0" smtClean="0"/>
              <a:t> </a:t>
            </a:r>
            <a:r>
              <a:rPr lang="en-US" altLang="zh-CN" baseline="0" dirty="0" smtClean="0"/>
              <a:t>view</a:t>
            </a:r>
            <a:r>
              <a:rPr lang="zh-CN" altLang="en-US" baseline="0" dirty="0" smtClean="0"/>
              <a:t> </a:t>
            </a:r>
            <a:r>
              <a:rPr lang="en-US" altLang="zh-CN" baseline="0" dirty="0" smtClean="0"/>
              <a:t>representations</a:t>
            </a:r>
            <a:r>
              <a:rPr lang="zh-CN" altLang="en-US" baseline="0" dirty="0" smtClean="0"/>
              <a:t> </a:t>
            </a:r>
            <a:r>
              <a:rPr lang="en-US" altLang="zh-CN" baseline="0" dirty="0" smtClean="0"/>
              <a:t>are</a:t>
            </a:r>
            <a:r>
              <a:rPr lang="zh-CN" altLang="en-US" baseline="0" dirty="0" smtClean="0"/>
              <a:t> </a:t>
            </a:r>
            <a:r>
              <a:rPr lang="en-US" altLang="zh-CN" baseline="0" dirty="0" err="1" smtClean="0"/>
              <a:t>ensembled</a:t>
            </a:r>
            <a:r>
              <a:rPr lang="zh-CN" altLang="en-US" baseline="0" dirty="0" smtClean="0"/>
              <a:t> </a:t>
            </a:r>
            <a:r>
              <a:rPr lang="en-US" altLang="zh-CN" baseline="0" dirty="0" smtClean="0"/>
              <a:t>by</a:t>
            </a:r>
            <a:r>
              <a:rPr lang="zh-CN" altLang="en-US" baseline="0" dirty="0" smtClean="0"/>
              <a:t> </a:t>
            </a:r>
            <a:r>
              <a:rPr lang="en-US" altLang="zh-CN" baseline="0" dirty="0" smtClean="0"/>
              <a:t>concatenating.</a:t>
            </a:r>
          </a:p>
          <a:p>
            <a:endParaRPr lang="en-US" altLang="zh-CN" baseline="0" dirty="0" smtClean="0"/>
          </a:p>
          <a:p>
            <a:r>
              <a:rPr lang="en-US" altLang="zh-CN" baseline="0" dirty="0" smtClean="0"/>
              <a:t>Then</a:t>
            </a:r>
            <a:r>
              <a:rPr lang="zh-CN" altLang="en-US" baseline="0" dirty="0" smtClean="0"/>
              <a:t> </a:t>
            </a:r>
            <a:r>
              <a:rPr lang="en-US" altLang="zh-CN" baseline="0" dirty="0" smtClean="0"/>
              <a:t>we</a:t>
            </a:r>
            <a:r>
              <a:rPr lang="zh-CN" altLang="en-US" baseline="0" dirty="0" smtClean="0"/>
              <a:t> </a:t>
            </a:r>
            <a:r>
              <a:rPr lang="en-US" altLang="zh-CN" baseline="0" dirty="0" smtClean="0"/>
              <a:t>fuse</a:t>
            </a:r>
            <a:r>
              <a:rPr lang="zh-CN" altLang="en-US" baseline="0" dirty="0" smtClean="0"/>
              <a:t> </a:t>
            </a:r>
            <a:r>
              <a:rPr lang="en-US" sz="1200" dirty="0" smtClean="0"/>
              <a:t>different views by feeding the concatenated representation into an fusion encoder and restore the representation via a fusion decoder.</a:t>
            </a:r>
          </a:p>
          <a:p>
            <a:endParaRPr lang="en-US" sz="1200" dirty="0" smtClean="0"/>
          </a:p>
          <a:p>
            <a:r>
              <a:rPr lang="en-US" altLang="zh-CN" sz="1200" dirty="0" smtClean="0"/>
              <a:t>After</a:t>
            </a:r>
            <a:r>
              <a:rPr lang="zh-CN" altLang="en-US" sz="1200" baseline="0" dirty="0" smtClean="0"/>
              <a:t> </a:t>
            </a:r>
            <a:r>
              <a:rPr lang="en-US" altLang="zh-CN" sz="1200" baseline="0" dirty="0" smtClean="0"/>
              <a:t>one</a:t>
            </a:r>
            <a:r>
              <a:rPr lang="zh-CN" altLang="en-US" sz="1200" baseline="0" dirty="0" smtClean="0"/>
              <a:t> </a:t>
            </a:r>
            <a:r>
              <a:rPr lang="en-US" altLang="zh-CN" sz="1200" baseline="0" dirty="0" smtClean="0"/>
              <a:t>epoch,</a:t>
            </a:r>
            <a:r>
              <a:rPr lang="zh-CN" altLang="en-US" sz="1200" baseline="0" dirty="0" smtClean="0"/>
              <a:t> </a:t>
            </a:r>
            <a:r>
              <a:rPr lang="en-US" altLang="zh-CN" sz="1200" baseline="0" dirty="0" smtClean="0"/>
              <a:t>we</a:t>
            </a:r>
            <a:r>
              <a:rPr lang="zh-CN" altLang="en-US" sz="1200" baseline="0" dirty="0" smtClean="0"/>
              <a:t> </a:t>
            </a:r>
            <a:r>
              <a:rPr lang="en-US" altLang="zh-CN" sz="1200" baseline="0" dirty="0" smtClean="0"/>
              <a:t>re-train</a:t>
            </a:r>
            <a:r>
              <a:rPr lang="zh-CN" altLang="en-US" sz="1200" baseline="0" dirty="0" smtClean="0"/>
              <a:t> </a:t>
            </a:r>
            <a:r>
              <a:rPr lang="en-US" altLang="zh-CN" sz="1200" baseline="0" dirty="0" smtClean="0"/>
              <a:t>each</a:t>
            </a:r>
            <a:r>
              <a:rPr lang="zh-CN" altLang="en-US" sz="1200" baseline="0" dirty="0" smtClean="0"/>
              <a:t> </a:t>
            </a:r>
            <a:r>
              <a:rPr lang="en-US" altLang="zh-CN" sz="1200" baseline="0" dirty="0" smtClean="0"/>
              <a:t>single</a:t>
            </a:r>
            <a:r>
              <a:rPr lang="zh-CN" altLang="en-US" sz="1200" baseline="0" dirty="0" smtClean="0"/>
              <a:t> </a:t>
            </a:r>
            <a:r>
              <a:rPr lang="en-US" altLang="zh-CN" sz="1200" baseline="0" dirty="0" smtClean="0"/>
              <a:t>view</a:t>
            </a:r>
            <a:r>
              <a:rPr lang="zh-CN" altLang="en-US" sz="1200" baseline="0" dirty="0" smtClean="0"/>
              <a:t> </a:t>
            </a:r>
            <a:r>
              <a:rPr lang="en-US" altLang="zh-CN" sz="1200" baseline="0" dirty="0" smtClean="0"/>
              <a:t>based</a:t>
            </a:r>
            <a:r>
              <a:rPr lang="zh-CN" altLang="en-US" sz="1200" baseline="0" dirty="0" smtClean="0"/>
              <a:t> </a:t>
            </a:r>
            <a:r>
              <a:rPr lang="en-US" altLang="zh-CN" sz="1200" baseline="0" dirty="0" smtClean="0"/>
              <a:t>on</a:t>
            </a:r>
            <a:r>
              <a:rPr lang="zh-CN" altLang="en-US" sz="1200" baseline="0" dirty="0" smtClean="0"/>
              <a:t> </a:t>
            </a:r>
            <a:r>
              <a:rPr lang="en-US" altLang="zh-CN" sz="1200" baseline="0" dirty="0" smtClean="0"/>
              <a:t>the</a:t>
            </a:r>
            <a:r>
              <a:rPr lang="zh-CN" altLang="en-US" sz="1200" baseline="0" dirty="0" smtClean="0"/>
              <a:t> </a:t>
            </a:r>
            <a:r>
              <a:rPr lang="en-US" altLang="zh-CN" sz="1200" baseline="0" dirty="0" smtClean="0"/>
              <a:t>dispatched</a:t>
            </a:r>
            <a:r>
              <a:rPr lang="zh-CN" altLang="en-US" sz="1200" baseline="0" dirty="0" smtClean="0"/>
              <a:t> </a:t>
            </a:r>
            <a:r>
              <a:rPr lang="en-US" altLang="zh-CN" sz="1200" baseline="0" dirty="0" smtClean="0"/>
              <a:t>representations</a:t>
            </a:r>
            <a:r>
              <a:rPr lang="zh-CN" altLang="en-US" sz="1200" baseline="0" dirty="0" smtClean="0"/>
              <a:t> </a:t>
            </a:r>
            <a:r>
              <a:rPr lang="en-US" altLang="zh-CN" sz="1200" baseline="0" dirty="0" smtClean="0"/>
              <a:t>and</a:t>
            </a:r>
            <a:r>
              <a:rPr lang="zh-CN" altLang="en-US" sz="1200" baseline="0" dirty="0" smtClean="0"/>
              <a:t> </a:t>
            </a:r>
            <a:r>
              <a:rPr lang="en-US" altLang="zh-CN" sz="1200" baseline="0" dirty="0" smtClean="0"/>
              <a:t>repeat</a:t>
            </a:r>
            <a:r>
              <a:rPr lang="zh-CN" altLang="en-US" sz="1200" baseline="0" dirty="0" smtClean="0"/>
              <a:t> </a:t>
            </a:r>
            <a:r>
              <a:rPr lang="en-US" altLang="zh-CN" sz="1200" baseline="0" dirty="0" smtClean="0"/>
              <a:t>the</a:t>
            </a:r>
            <a:r>
              <a:rPr lang="zh-CN" altLang="en-US" sz="1200" baseline="0" dirty="0" smtClean="0"/>
              <a:t> </a:t>
            </a:r>
            <a:r>
              <a:rPr lang="en-US" altLang="zh-CN" sz="1200" baseline="0" dirty="0" smtClean="0"/>
              <a:t>process</a:t>
            </a:r>
            <a:r>
              <a:rPr lang="zh-CN" altLang="en-US" sz="1200" baseline="0" dirty="0" smtClean="0"/>
              <a:t> </a:t>
            </a:r>
            <a:r>
              <a:rPr lang="en-US" altLang="zh-CN" sz="1200" baseline="0" dirty="0" smtClean="0"/>
              <a:t>again.</a:t>
            </a:r>
            <a:endParaRPr lang="en-US" sz="1200" dirty="0" smtClean="0"/>
          </a:p>
          <a:p>
            <a:endParaRPr lang="en-US"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smtClean="0"/>
              <a:t>The intermediate representation (output by encoder) is the final representation we use for link prediction.</a:t>
            </a:r>
          </a:p>
          <a:p>
            <a:endParaRPr lang="en-US" altLang="zh-CN" baseline="0" dirty="0" smtClean="0"/>
          </a:p>
        </p:txBody>
      </p:sp>
    </p:spTree>
    <p:extLst>
      <p:ext uri="{BB962C8B-B14F-4D97-AF65-F5344CB8AC3E}">
        <p14:creationId xmlns:p14="http://schemas.microsoft.com/office/powerpoint/2010/main" val="170031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4" name="Rectangle 3"/>
          <p:cNvSpPr/>
          <p:nvPr/>
        </p:nvSpPr>
        <p:spPr bwMode="white">
          <a:xfrm>
            <a:off x="0" y="5970588"/>
            <a:ext cx="9144000" cy="887412"/>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5" name="Rectangle 4"/>
          <p:cNvSpPr/>
          <p:nvPr/>
        </p:nvSpPr>
        <p:spPr>
          <a:xfrm>
            <a:off x="-9525" y="6053138"/>
            <a:ext cx="2249488" cy="712787"/>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6" name="Rectangle 5"/>
          <p:cNvSpPr/>
          <p:nvPr/>
        </p:nvSpPr>
        <p:spPr>
          <a:xfrm>
            <a:off x="2359025" y="6043613"/>
            <a:ext cx="6784975" cy="714375"/>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8" name="Title 7"/>
          <p:cNvSpPr>
            <a:spLocks noGrp="1"/>
          </p:cNvSpPr>
          <p:nvPr>
            <p:ph type="ctrTitle"/>
          </p:nvPr>
        </p:nvSpPr>
        <p:spPr>
          <a:xfrm>
            <a:off x="2362200" y="4038600"/>
            <a:ext cx="6477000" cy="1828800"/>
          </a:xfrm>
          <a:prstGeom prst="rect">
            <a:avLst/>
          </a:prstGeom>
        </p:spPr>
        <p:txBody>
          <a:bodyPr anchor="b"/>
          <a:lstStyle>
            <a:lvl1pPr>
              <a:defRPr cap="all" baseline="0"/>
            </a:lvl1pPr>
          </a:lstStyle>
          <a:p>
            <a:r>
              <a:rPr lang="en-US"/>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7" name="Date Placeholder 27"/>
          <p:cNvSpPr>
            <a:spLocks noGrp="1"/>
          </p:cNvSpPr>
          <p:nvPr>
            <p:ph type="dt" sz="half" idx="10"/>
          </p:nvPr>
        </p:nvSpPr>
        <p:spPr>
          <a:xfrm>
            <a:off x="76200" y="6069013"/>
            <a:ext cx="2057400" cy="685800"/>
          </a:xfrm>
        </p:spPr>
        <p:txBody>
          <a:bodyPr>
            <a:noAutofit/>
          </a:bodyPr>
          <a:lstStyle>
            <a:lvl1pPr algn="ctr">
              <a:defRPr sz="2000">
                <a:solidFill>
                  <a:srgbClr val="FFFFFF"/>
                </a:solidFill>
              </a:defRPr>
            </a:lvl1pPr>
          </a:lstStyle>
          <a:p>
            <a:pPr>
              <a:defRPr/>
            </a:pPr>
            <a:r>
              <a:rPr lang="en-US" altLang="zh-CN"/>
              <a:t>2011-10-10</a:t>
            </a:r>
          </a:p>
        </p:txBody>
      </p:sp>
      <p:sp>
        <p:nvSpPr>
          <p:cNvPr id="10" name="Footer Placeholder 16"/>
          <p:cNvSpPr>
            <a:spLocks noGrp="1"/>
          </p:cNvSpPr>
          <p:nvPr>
            <p:ph type="ftr" sz="quarter" idx="11"/>
          </p:nvPr>
        </p:nvSpPr>
        <p:spPr>
          <a:xfrm>
            <a:off x="2085975" y="236538"/>
            <a:ext cx="5867400" cy="365125"/>
          </a:xfrm>
        </p:spPr>
        <p:txBody>
          <a:bodyPr/>
          <a:lstStyle>
            <a:lvl1pPr>
              <a:defRPr/>
            </a:lvl1pPr>
          </a:lstStyle>
          <a:p>
            <a:pPr>
              <a:defRPr/>
            </a:pPr>
            <a:endParaRPr lang="zh-CN" altLang="en-US"/>
          </a:p>
        </p:txBody>
      </p:sp>
      <p:sp>
        <p:nvSpPr>
          <p:cNvPr id="11"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pPr>
              <a:defRPr/>
            </a:pPr>
            <a:fld id="{1ED3A9BF-9704-42DA-9FCC-FEAAF6FA09CB}" type="slidenum">
              <a:rPr lang="zh-CN" altLang="en-US"/>
              <a:pPr>
                <a:defRPr/>
              </a:pPr>
              <a:t>‹#›</a:t>
            </a:fld>
            <a:endParaRPr lang="en-US" altLang="zh-C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27013" y="228600"/>
            <a:ext cx="6024562" cy="9906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p:txBody>
          <a:bodyPr/>
          <a:lstStyle>
            <a:lvl1pPr>
              <a:defRPr/>
            </a:lvl1pPr>
          </a:lstStyle>
          <a:p>
            <a:pPr>
              <a:defRPr/>
            </a:pPr>
            <a:r>
              <a:rPr lang="en-US" altLang="zh-CN"/>
              <a:t>2011-10-10</a:t>
            </a:r>
          </a:p>
        </p:txBody>
      </p:sp>
      <p:sp>
        <p:nvSpPr>
          <p:cNvPr id="5" name="Footer Placeholder 2"/>
          <p:cNvSpPr>
            <a:spLocks noGrp="1"/>
          </p:cNvSpPr>
          <p:nvPr>
            <p:ph type="ftr" sz="quarter" idx="11"/>
          </p:nvPr>
        </p:nvSpPr>
        <p:spPr/>
        <p:txBody>
          <a:bodyPr/>
          <a:lstStyle>
            <a:lvl1pPr>
              <a:defRPr/>
            </a:lvl1pPr>
          </a:lstStyle>
          <a:p>
            <a:pPr>
              <a:defRPr/>
            </a:pPr>
            <a:endParaRPr lang="zh-CN" altLang="en-US"/>
          </a:p>
        </p:txBody>
      </p:sp>
      <p:sp>
        <p:nvSpPr>
          <p:cNvPr id="6" name="Slide Number Placeholder 22"/>
          <p:cNvSpPr>
            <a:spLocks noGrp="1"/>
          </p:cNvSpPr>
          <p:nvPr>
            <p:ph type="sldNum" sz="quarter" idx="12"/>
          </p:nvPr>
        </p:nvSpPr>
        <p:spPr/>
        <p:txBody>
          <a:bodyPr/>
          <a:lstStyle>
            <a:lvl1pPr>
              <a:defRPr/>
            </a:lvl1pPr>
          </a:lstStyle>
          <a:p>
            <a:pPr>
              <a:defRPr/>
            </a:pPr>
            <a:fld id="{F3EDEF69-56CE-4CED-B52B-295696CB91BE}" type="slidenum">
              <a:rPr lang="zh-CN" altLang="en-US"/>
              <a:pPr>
                <a:defRPr/>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Rectangle 3"/>
          <p:cNvSpPr/>
          <p:nvPr/>
        </p:nvSpPr>
        <p:spPr bwMode="white">
          <a:xfrm>
            <a:off x="6096000" y="0"/>
            <a:ext cx="320675"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5" name="Rectangle 4"/>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6" name="Rectangle 5"/>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2" name="Vertical Title 1"/>
          <p:cNvSpPr>
            <a:spLocks noGrp="1"/>
          </p:cNvSpPr>
          <p:nvPr>
            <p:ph type="title" orient="vert"/>
          </p:nvPr>
        </p:nvSpPr>
        <p:spPr>
          <a:xfrm>
            <a:off x="6553200" y="609600"/>
            <a:ext cx="2057400" cy="5516563"/>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6553200" y="6248400"/>
            <a:ext cx="2209800" cy="365125"/>
          </a:xfrm>
        </p:spPr>
        <p:txBody>
          <a:bodyPr/>
          <a:lstStyle>
            <a:lvl1pPr>
              <a:defRPr/>
            </a:lvl1pPr>
          </a:lstStyle>
          <a:p>
            <a:pPr>
              <a:defRPr/>
            </a:pPr>
            <a:r>
              <a:rPr lang="en-US" altLang="zh-CN"/>
              <a:t>2011-10-10</a:t>
            </a:r>
          </a:p>
        </p:txBody>
      </p:sp>
      <p:sp>
        <p:nvSpPr>
          <p:cNvPr id="8" name="Footer Placeholder 4"/>
          <p:cNvSpPr>
            <a:spLocks noGrp="1"/>
          </p:cNvSpPr>
          <p:nvPr>
            <p:ph type="ftr" sz="quarter" idx="11"/>
          </p:nvPr>
        </p:nvSpPr>
        <p:spPr>
          <a:xfrm>
            <a:off x="457200" y="6248400"/>
            <a:ext cx="5573713" cy="365125"/>
          </a:xfrm>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a:xfrm rot="5400000">
            <a:off x="5989638" y="144462"/>
            <a:ext cx="533400" cy="244475"/>
          </a:xfrm>
        </p:spPr>
        <p:txBody>
          <a:bodyPr/>
          <a:lstStyle>
            <a:lvl1pPr>
              <a:defRPr/>
            </a:lvl1pPr>
          </a:lstStyle>
          <a:p>
            <a:pPr>
              <a:defRPr/>
            </a:pPr>
            <a:fld id="{AA2BEA9D-1D63-4F2D-9284-E273B3D2FAE5}" type="slidenum">
              <a:rPr lang="zh-CN" altLang="en-US"/>
              <a:pPr>
                <a:defRPr/>
              </a:pPr>
              <a:t>‹#›</a:t>
            </a:fld>
            <a:endParaRPr lang="en-US" altLang="zh-CN"/>
          </a:p>
        </p:txBody>
      </p:sp>
    </p:spTree>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27013" y="228600"/>
            <a:ext cx="6024562" cy="9906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381000" y="1676400"/>
            <a:ext cx="411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764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42291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13"/>
          <p:cNvSpPr>
            <a:spLocks noGrp="1"/>
          </p:cNvSpPr>
          <p:nvPr>
            <p:ph type="dt" sz="half" idx="10"/>
          </p:nvPr>
        </p:nvSpPr>
        <p:spPr/>
        <p:txBody>
          <a:bodyPr/>
          <a:lstStyle>
            <a:lvl1pPr>
              <a:defRPr/>
            </a:lvl1pPr>
          </a:lstStyle>
          <a:p>
            <a:pPr>
              <a:defRPr/>
            </a:pPr>
            <a:r>
              <a:rPr lang="en-US" altLang="zh-CN"/>
              <a:t>2011-10-10</a:t>
            </a:r>
          </a:p>
        </p:txBody>
      </p:sp>
      <p:sp>
        <p:nvSpPr>
          <p:cNvPr id="7" name="Footer Placeholder 2"/>
          <p:cNvSpPr>
            <a:spLocks noGrp="1"/>
          </p:cNvSpPr>
          <p:nvPr>
            <p:ph type="ftr" sz="quarter" idx="11"/>
          </p:nvPr>
        </p:nvSpPr>
        <p:spPr/>
        <p:txBody>
          <a:bodyPr/>
          <a:lstStyle>
            <a:lvl1pPr>
              <a:defRPr/>
            </a:lvl1pPr>
          </a:lstStyle>
          <a:p>
            <a:pPr>
              <a:defRPr/>
            </a:pPr>
            <a:endParaRPr lang="zh-CN" altLang="en-US"/>
          </a:p>
        </p:txBody>
      </p:sp>
      <p:sp>
        <p:nvSpPr>
          <p:cNvPr id="8" name="Slide Number Placeholder 22"/>
          <p:cNvSpPr>
            <a:spLocks noGrp="1"/>
          </p:cNvSpPr>
          <p:nvPr>
            <p:ph type="sldNum" sz="quarter" idx="12"/>
          </p:nvPr>
        </p:nvSpPr>
        <p:spPr/>
        <p:txBody>
          <a:bodyPr/>
          <a:lstStyle>
            <a:lvl1pPr>
              <a:defRPr/>
            </a:lvl1pPr>
          </a:lstStyle>
          <a:p>
            <a:pPr>
              <a:defRPr/>
            </a:pPr>
            <a:fld id="{E6970D48-E955-4624-85B0-6FF9A620571C}" type="slidenum">
              <a:rPr lang="zh-CN" altLang="en-US"/>
              <a:pPr>
                <a:defRPr/>
              </a:pPr>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7013" y="228600"/>
            <a:ext cx="6024562" cy="9906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81000" y="1676400"/>
            <a:ext cx="411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411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13"/>
          <p:cNvSpPr>
            <a:spLocks noGrp="1"/>
          </p:cNvSpPr>
          <p:nvPr>
            <p:ph type="dt" sz="half" idx="10"/>
          </p:nvPr>
        </p:nvSpPr>
        <p:spPr/>
        <p:txBody>
          <a:bodyPr/>
          <a:lstStyle>
            <a:lvl1pPr>
              <a:defRPr/>
            </a:lvl1pPr>
          </a:lstStyle>
          <a:p>
            <a:pPr>
              <a:defRPr/>
            </a:pPr>
            <a:r>
              <a:rPr lang="en-US" altLang="zh-CN"/>
              <a:t>2011-10-10</a:t>
            </a:r>
          </a:p>
        </p:txBody>
      </p:sp>
      <p:sp>
        <p:nvSpPr>
          <p:cNvPr id="6" name="Footer Placeholder 2"/>
          <p:cNvSpPr>
            <a:spLocks noGrp="1"/>
          </p:cNvSpPr>
          <p:nvPr>
            <p:ph type="ftr" sz="quarter" idx="11"/>
          </p:nvPr>
        </p:nvSpPr>
        <p:spPr/>
        <p:txBody>
          <a:bodyPr/>
          <a:lstStyle>
            <a:lvl1pPr>
              <a:defRPr/>
            </a:lvl1pPr>
          </a:lstStyle>
          <a:p>
            <a:pPr>
              <a:defRPr/>
            </a:pPr>
            <a:endParaRPr lang="zh-CN" altLang="en-US"/>
          </a:p>
        </p:txBody>
      </p:sp>
      <p:sp>
        <p:nvSpPr>
          <p:cNvPr id="7" name="Slide Number Placeholder 22"/>
          <p:cNvSpPr>
            <a:spLocks noGrp="1"/>
          </p:cNvSpPr>
          <p:nvPr>
            <p:ph type="sldNum" sz="quarter" idx="12"/>
          </p:nvPr>
        </p:nvSpPr>
        <p:spPr/>
        <p:txBody>
          <a:bodyPr/>
          <a:lstStyle>
            <a:lvl1pPr>
              <a:defRPr/>
            </a:lvl1pPr>
          </a:lstStyle>
          <a:p>
            <a:pPr>
              <a:defRPr/>
            </a:pPr>
            <a:fld id="{48DD06B7-A782-4AAD-A90D-7C3F3948F1D8}" type="slidenum">
              <a:rPr lang="zh-CN" altLang="en-US"/>
              <a:pPr>
                <a:defRPr/>
              </a:pPr>
              <a:t>‹#›</a:t>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27013" y="228600"/>
            <a:ext cx="6024562" cy="9906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381000" y="1676400"/>
            <a:ext cx="411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411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13"/>
          <p:cNvSpPr>
            <a:spLocks noGrp="1"/>
          </p:cNvSpPr>
          <p:nvPr>
            <p:ph type="dt" sz="half" idx="10"/>
          </p:nvPr>
        </p:nvSpPr>
        <p:spPr/>
        <p:txBody>
          <a:bodyPr/>
          <a:lstStyle>
            <a:lvl1pPr>
              <a:defRPr/>
            </a:lvl1pPr>
          </a:lstStyle>
          <a:p>
            <a:pPr>
              <a:defRPr/>
            </a:pPr>
            <a:r>
              <a:rPr lang="en-US" altLang="zh-CN"/>
              <a:t>2011-10-10</a:t>
            </a:r>
          </a:p>
        </p:txBody>
      </p:sp>
      <p:sp>
        <p:nvSpPr>
          <p:cNvPr id="6" name="Footer Placeholder 2"/>
          <p:cNvSpPr>
            <a:spLocks noGrp="1"/>
          </p:cNvSpPr>
          <p:nvPr>
            <p:ph type="ftr" sz="quarter" idx="11"/>
          </p:nvPr>
        </p:nvSpPr>
        <p:spPr/>
        <p:txBody>
          <a:bodyPr/>
          <a:lstStyle>
            <a:lvl1pPr>
              <a:defRPr/>
            </a:lvl1pPr>
          </a:lstStyle>
          <a:p>
            <a:pPr>
              <a:defRPr/>
            </a:pPr>
            <a:endParaRPr lang="zh-CN" altLang="en-US"/>
          </a:p>
        </p:txBody>
      </p:sp>
      <p:sp>
        <p:nvSpPr>
          <p:cNvPr id="7" name="Slide Number Placeholder 22"/>
          <p:cNvSpPr>
            <a:spLocks noGrp="1"/>
          </p:cNvSpPr>
          <p:nvPr>
            <p:ph type="sldNum" sz="quarter" idx="12"/>
          </p:nvPr>
        </p:nvSpPr>
        <p:spPr/>
        <p:txBody>
          <a:bodyPr/>
          <a:lstStyle>
            <a:lvl1pPr>
              <a:defRPr/>
            </a:lvl1pPr>
          </a:lstStyle>
          <a:p>
            <a:pPr>
              <a:defRPr/>
            </a:pPr>
            <a:fld id="{44B5E2CC-C7D5-4BC9-B8BD-865F9B4BE9C1}" type="slidenum">
              <a:rPr lang="zh-CN" altLang="en-US"/>
              <a:pPr>
                <a:defRPr/>
              </a:pPr>
              <a:t>‹#›</a:t>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227013" y="228600"/>
            <a:ext cx="6024562" cy="9906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81000" y="1676400"/>
            <a:ext cx="83820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81000" y="4229100"/>
            <a:ext cx="83820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13"/>
          <p:cNvSpPr>
            <a:spLocks noGrp="1"/>
          </p:cNvSpPr>
          <p:nvPr>
            <p:ph type="dt" sz="half" idx="10"/>
          </p:nvPr>
        </p:nvSpPr>
        <p:spPr/>
        <p:txBody>
          <a:bodyPr/>
          <a:lstStyle>
            <a:lvl1pPr>
              <a:defRPr/>
            </a:lvl1pPr>
          </a:lstStyle>
          <a:p>
            <a:pPr>
              <a:defRPr/>
            </a:pPr>
            <a:r>
              <a:rPr lang="en-US" altLang="zh-CN"/>
              <a:t>2011-10-10</a:t>
            </a:r>
          </a:p>
        </p:txBody>
      </p:sp>
      <p:sp>
        <p:nvSpPr>
          <p:cNvPr id="6" name="Footer Placeholder 2"/>
          <p:cNvSpPr>
            <a:spLocks noGrp="1"/>
          </p:cNvSpPr>
          <p:nvPr>
            <p:ph type="ftr" sz="quarter" idx="11"/>
          </p:nvPr>
        </p:nvSpPr>
        <p:spPr/>
        <p:txBody>
          <a:bodyPr/>
          <a:lstStyle>
            <a:lvl1pPr>
              <a:defRPr/>
            </a:lvl1pPr>
          </a:lstStyle>
          <a:p>
            <a:pPr>
              <a:defRPr/>
            </a:pPr>
            <a:endParaRPr lang="zh-CN" altLang="en-US"/>
          </a:p>
        </p:txBody>
      </p:sp>
      <p:sp>
        <p:nvSpPr>
          <p:cNvPr id="7" name="Slide Number Placeholder 22"/>
          <p:cNvSpPr>
            <a:spLocks noGrp="1"/>
          </p:cNvSpPr>
          <p:nvPr>
            <p:ph type="sldNum" sz="quarter" idx="12"/>
          </p:nvPr>
        </p:nvSpPr>
        <p:spPr/>
        <p:txBody>
          <a:bodyPr/>
          <a:lstStyle>
            <a:lvl1pPr>
              <a:defRPr/>
            </a:lvl1pPr>
          </a:lstStyle>
          <a:p>
            <a:pPr>
              <a:defRPr/>
            </a:pPr>
            <a:fld id="{A2154589-6259-4C00-BC1A-312386F51D3C}" type="slidenum">
              <a:rPr lang="zh-CN" altLang="en-US"/>
              <a:pPr>
                <a:defRPr/>
              </a:pPr>
              <a:t>‹#›</a:t>
            </a:fld>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27013" y="228600"/>
            <a:ext cx="6024562" cy="9906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81000" y="1676400"/>
            <a:ext cx="411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764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42291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13"/>
          <p:cNvSpPr>
            <a:spLocks noGrp="1"/>
          </p:cNvSpPr>
          <p:nvPr>
            <p:ph type="dt" sz="half" idx="10"/>
          </p:nvPr>
        </p:nvSpPr>
        <p:spPr/>
        <p:txBody>
          <a:bodyPr/>
          <a:lstStyle>
            <a:lvl1pPr>
              <a:defRPr/>
            </a:lvl1pPr>
          </a:lstStyle>
          <a:p>
            <a:pPr>
              <a:defRPr/>
            </a:pPr>
            <a:r>
              <a:rPr lang="en-US" altLang="zh-CN"/>
              <a:t>2011-10-10</a:t>
            </a:r>
          </a:p>
        </p:txBody>
      </p:sp>
      <p:sp>
        <p:nvSpPr>
          <p:cNvPr id="7" name="Footer Placeholder 2"/>
          <p:cNvSpPr>
            <a:spLocks noGrp="1"/>
          </p:cNvSpPr>
          <p:nvPr>
            <p:ph type="ftr" sz="quarter" idx="11"/>
          </p:nvPr>
        </p:nvSpPr>
        <p:spPr/>
        <p:txBody>
          <a:bodyPr/>
          <a:lstStyle>
            <a:lvl1pPr>
              <a:defRPr/>
            </a:lvl1pPr>
          </a:lstStyle>
          <a:p>
            <a:pPr>
              <a:defRPr/>
            </a:pPr>
            <a:endParaRPr lang="zh-CN" altLang="en-US"/>
          </a:p>
        </p:txBody>
      </p:sp>
      <p:sp>
        <p:nvSpPr>
          <p:cNvPr id="8" name="Slide Number Placeholder 22"/>
          <p:cNvSpPr>
            <a:spLocks noGrp="1"/>
          </p:cNvSpPr>
          <p:nvPr>
            <p:ph type="sldNum" sz="quarter" idx="12"/>
          </p:nvPr>
        </p:nvSpPr>
        <p:spPr/>
        <p:txBody>
          <a:bodyPr/>
          <a:lstStyle>
            <a:lvl1pPr>
              <a:defRPr/>
            </a:lvl1pPr>
          </a:lstStyle>
          <a:p>
            <a:pPr>
              <a:defRPr/>
            </a:pPr>
            <a:fld id="{E2A2FE18-B821-4458-B383-691AABF38178}" type="slidenum">
              <a:rPr lang="zh-CN" altLang="en-US"/>
              <a:pPr>
                <a:defRPr/>
              </a:pPr>
              <a:t>‹#›</a:t>
            </a:fld>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OverTx" preserve="1">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227013" y="228600"/>
            <a:ext cx="6024562" cy="990600"/>
          </a:xfrm>
          <a:prstGeom prst="rect">
            <a:avLst/>
          </a:prstGeom>
        </p:spPr>
        <p:txBody>
          <a:bodyPr/>
          <a:lstStyle/>
          <a:p>
            <a:r>
              <a:rPr lang="en-US"/>
              <a:t>Click to edit Master title style</a:t>
            </a:r>
          </a:p>
        </p:txBody>
      </p:sp>
      <p:sp>
        <p:nvSpPr>
          <p:cNvPr id="3" name="Content Placeholder 2"/>
          <p:cNvSpPr>
            <a:spLocks noGrp="1"/>
          </p:cNvSpPr>
          <p:nvPr>
            <p:ph sz="quarter" idx="1"/>
          </p:nvPr>
        </p:nvSpPr>
        <p:spPr>
          <a:xfrm>
            <a:off x="381000" y="16764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764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half" idx="3"/>
          </p:nvPr>
        </p:nvSpPr>
        <p:spPr>
          <a:xfrm>
            <a:off x="381000" y="4229100"/>
            <a:ext cx="83820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13"/>
          <p:cNvSpPr>
            <a:spLocks noGrp="1"/>
          </p:cNvSpPr>
          <p:nvPr>
            <p:ph type="dt" sz="half" idx="10"/>
          </p:nvPr>
        </p:nvSpPr>
        <p:spPr/>
        <p:txBody>
          <a:bodyPr/>
          <a:lstStyle>
            <a:lvl1pPr>
              <a:defRPr/>
            </a:lvl1pPr>
          </a:lstStyle>
          <a:p>
            <a:pPr>
              <a:defRPr/>
            </a:pPr>
            <a:r>
              <a:rPr lang="en-US" altLang="zh-CN"/>
              <a:t>2011-10-10</a:t>
            </a:r>
          </a:p>
        </p:txBody>
      </p:sp>
      <p:sp>
        <p:nvSpPr>
          <p:cNvPr id="7" name="Footer Placeholder 2"/>
          <p:cNvSpPr>
            <a:spLocks noGrp="1"/>
          </p:cNvSpPr>
          <p:nvPr>
            <p:ph type="ftr" sz="quarter" idx="11"/>
          </p:nvPr>
        </p:nvSpPr>
        <p:spPr/>
        <p:txBody>
          <a:bodyPr/>
          <a:lstStyle>
            <a:lvl1pPr>
              <a:defRPr/>
            </a:lvl1pPr>
          </a:lstStyle>
          <a:p>
            <a:pPr>
              <a:defRPr/>
            </a:pPr>
            <a:endParaRPr lang="zh-CN" altLang="en-US"/>
          </a:p>
        </p:txBody>
      </p:sp>
      <p:sp>
        <p:nvSpPr>
          <p:cNvPr id="8" name="Slide Number Placeholder 22"/>
          <p:cNvSpPr>
            <a:spLocks noGrp="1"/>
          </p:cNvSpPr>
          <p:nvPr>
            <p:ph type="sldNum" sz="quarter" idx="12"/>
          </p:nvPr>
        </p:nvSpPr>
        <p:spPr/>
        <p:txBody>
          <a:bodyPr/>
          <a:lstStyle>
            <a:lvl1pPr>
              <a:defRPr/>
            </a:lvl1pPr>
          </a:lstStyle>
          <a:p>
            <a:pPr>
              <a:defRPr/>
            </a:pPr>
            <a:fld id="{D815C42D-6152-412F-9660-373DFF4885E8}" type="slidenum">
              <a:rPr lang="zh-CN" altLang="en-US"/>
              <a:pPr>
                <a:defRPr/>
              </a:pPr>
              <a:t>‹#›</a:t>
            </a:fld>
            <a:endParaRPr lang="en-US" alt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227013" y="228600"/>
            <a:ext cx="6024562" cy="990600"/>
          </a:xfrm>
          <a:prstGeom prst="rect">
            <a:avLst/>
          </a:prstGeom>
        </p:spPr>
        <p:txBody>
          <a:bodyPr/>
          <a:lstStyle/>
          <a:p>
            <a:r>
              <a:rPr lang="en-US"/>
              <a:t>Click to edit Master title style</a:t>
            </a:r>
          </a:p>
        </p:txBody>
      </p:sp>
      <p:sp>
        <p:nvSpPr>
          <p:cNvPr id="3" name="Content Placeholder 2"/>
          <p:cNvSpPr>
            <a:spLocks noGrp="1"/>
          </p:cNvSpPr>
          <p:nvPr>
            <p:ph sz="quarter" idx="1"/>
          </p:nvPr>
        </p:nvSpPr>
        <p:spPr>
          <a:xfrm>
            <a:off x="381000" y="16764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764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381000" y="42291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648200" y="4229100"/>
            <a:ext cx="4114800"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13"/>
          <p:cNvSpPr>
            <a:spLocks noGrp="1"/>
          </p:cNvSpPr>
          <p:nvPr>
            <p:ph type="dt" sz="half" idx="10"/>
          </p:nvPr>
        </p:nvSpPr>
        <p:spPr/>
        <p:txBody>
          <a:bodyPr/>
          <a:lstStyle>
            <a:lvl1pPr>
              <a:defRPr/>
            </a:lvl1pPr>
          </a:lstStyle>
          <a:p>
            <a:pPr>
              <a:defRPr/>
            </a:pPr>
            <a:r>
              <a:rPr lang="en-US" altLang="zh-CN"/>
              <a:t>2011-10-10</a:t>
            </a:r>
          </a:p>
        </p:txBody>
      </p:sp>
      <p:sp>
        <p:nvSpPr>
          <p:cNvPr id="8" name="Footer Placeholder 2"/>
          <p:cNvSpPr>
            <a:spLocks noGrp="1"/>
          </p:cNvSpPr>
          <p:nvPr>
            <p:ph type="ftr" sz="quarter" idx="11"/>
          </p:nvPr>
        </p:nvSpPr>
        <p:spPr/>
        <p:txBody>
          <a:bodyPr/>
          <a:lstStyle>
            <a:lvl1pPr>
              <a:defRPr/>
            </a:lvl1pPr>
          </a:lstStyle>
          <a:p>
            <a:pPr>
              <a:defRPr/>
            </a:pPr>
            <a:endParaRPr lang="zh-CN" altLang="en-US"/>
          </a:p>
        </p:txBody>
      </p:sp>
      <p:sp>
        <p:nvSpPr>
          <p:cNvPr id="9" name="Slide Number Placeholder 22"/>
          <p:cNvSpPr>
            <a:spLocks noGrp="1"/>
          </p:cNvSpPr>
          <p:nvPr>
            <p:ph type="sldNum" sz="quarter" idx="12"/>
          </p:nvPr>
        </p:nvSpPr>
        <p:spPr/>
        <p:txBody>
          <a:bodyPr/>
          <a:lstStyle>
            <a:lvl1pPr>
              <a:defRPr/>
            </a:lvl1pPr>
          </a:lstStyle>
          <a:p>
            <a:pPr>
              <a:defRPr/>
            </a:pPr>
            <a:fld id="{DFEB7498-52D0-4EC0-91FC-4C88BB6D5C0E}" type="slidenum">
              <a:rPr lang="zh-CN" altLang="en-US"/>
              <a:pPr>
                <a:defRPr/>
              </a:pPr>
              <a:t>‹#›</a:t>
            </a:fld>
            <a:endParaRPr lang="en-US" alt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3"/>
          <p:cNvSpPr>
            <a:spLocks noGrp="1"/>
          </p:cNvSpPr>
          <p:nvPr>
            <p:ph type="dt" sz="half" idx="10"/>
          </p:nvPr>
        </p:nvSpPr>
        <p:spPr/>
        <p:txBody>
          <a:bodyPr/>
          <a:lstStyle>
            <a:lvl1pPr>
              <a:defRPr/>
            </a:lvl1pPr>
          </a:lstStyle>
          <a:p>
            <a:pPr>
              <a:defRPr/>
            </a:pPr>
            <a:r>
              <a:rPr lang="en-US" altLang="zh-CN"/>
              <a:t>2011-10-10</a:t>
            </a:r>
          </a:p>
        </p:txBody>
      </p:sp>
      <p:sp>
        <p:nvSpPr>
          <p:cNvPr id="3" name="Footer Placeholder 2"/>
          <p:cNvSpPr>
            <a:spLocks noGrp="1"/>
          </p:cNvSpPr>
          <p:nvPr>
            <p:ph type="ftr" sz="quarter" idx="11"/>
          </p:nvPr>
        </p:nvSpPr>
        <p:spPr/>
        <p:txBody>
          <a:bodyPr/>
          <a:lstStyle>
            <a:lvl1pPr>
              <a:defRPr/>
            </a:lvl1pPr>
          </a:lstStyle>
          <a:p>
            <a:pPr>
              <a:defRPr/>
            </a:pPr>
            <a:endParaRPr lang="zh-CN" altLang="en-US"/>
          </a:p>
        </p:txBody>
      </p:sp>
      <p:sp>
        <p:nvSpPr>
          <p:cNvPr id="4" name="Slide Number Placeholder 22"/>
          <p:cNvSpPr>
            <a:spLocks noGrp="1"/>
          </p:cNvSpPr>
          <p:nvPr>
            <p:ph type="sldNum" sz="quarter" idx="12"/>
          </p:nvPr>
        </p:nvSpPr>
        <p:spPr/>
        <p:txBody>
          <a:bodyPr/>
          <a:lstStyle>
            <a:lvl1pPr>
              <a:defRPr/>
            </a:lvl1pPr>
          </a:lstStyle>
          <a:p>
            <a:pPr>
              <a:defRPr/>
            </a:pPr>
            <a:fld id="{F9AB1FE3-BDAE-4182-B781-9E4CE070D698}" type="slidenum">
              <a:rPr lang="zh-CN" altLang="en-US"/>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a:prstGeom prst="rect">
            <a:avLst/>
          </a:prstGeom>
        </p:spPr>
        <p:txBody>
          <a:bodyPr/>
          <a:lstStyle/>
          <a:p>
            <a:r>
              <a:rPr lang="en-US"/>
              <a:t>Click to edit Master title style</a:t>
            </a:r>
          </a:p>
        </p:txBody>
      </p:sp>
      <p:sp>
        <p:nvSpPr>
          <p:cNvPr id="8" name="Content Placeholder 7"/>
          <p:cNvSpPr>
            <a:spLocks noGrp="1"/>
          </p:cNvSpPr>
          <p:nvPr>
            <p:ph sz="quarter" idx="1"/>
          </p:nvPr>
        </p:nvSpPr>
        <p:spPr>
          <a:xfrm>
            <a:off x="612648" y="1600200"/>
            <a:ext cx="8153400"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a:xfrm>
            <a:off x="0" y="6477000"/>
            <a:ext cx="2667000" cy="365125"/>
          </a:xfrm>
        </p:spPr>
        <p:txBody>
          <a:bodyPr/>
          <a:lstStyle>
            <a:lvl1pPr>
              <a:defRPr/>
            </a:lvl1pPr>
          </a:lstStyle>
          <a:p>
            <a:pPr>
              <a:defRPr/>
            </a:pPr>
            <a:r>
              <a:rPr lang="en-US" altLang="zh-CN"/>
              <a:t>2011-10-10</a:t>
            </a:r>
          </a:p>
        </p:txBody>
      </p:sp>
      <p:sp>
        <p:nvSpPr>
          <p:cNvPr id="5" name="Footer Placeholder 2"/>
          <p:cNvSpPr>
            <a:spLocks noGrp="1"/>
          </p:cNvSpPr>
          <p:nvPr>
            <p:ph type="ftr" sz="quarter" idx="11"/>
          </p:nvPr>
        </p:nvSpPr>
        <p:spPr/>
        <p:txBody>
          <a:bodyPr/>
          <a:lstStyle>
            <a:lvl1pPr>
              <a:defRPr/>
            </a:lvl1pPr>
          </a:lstStyle>
          <a:p>
            <a:pPr>
              <a:defRPr/>
            </a:pPr>
            <a:endParaRPr lang="zh-CN" altLang="en-US"/>
          </a:p>
        </p:txBody>
      </p:sp>
      <p:sp>
        <p:nvSpPr>
          <p:cNvPr id="6" name="Slide Number Placeholder 22"/>
          <p:cNvSpPr>
            <a:spLocks noGrp="1"/>
          </p:cNvSpPr>
          <p:nvPr>
            <p:ph type="sldNum" sz="quarter" idx="12"/>
          </p:nvPr>
        </p:nvSpPr>
        <p:spPr/>
        <p:txBody>
          <a:bodyPr/>
          <a:lstStyle>
            <a:lvl1pPr>
              <a:defRPr/>
            </a:lvl1pPr>
          </a:lstStyle>
          <a:p>
            <a:pPr>
              <a:defRPr/>
            </a:pPr>
            <a:fld id="{4FF538FA-A287-4FBD-9703-6DB9C5344803}" type="slidenum">
              <a:rPr lang="zh-CN" altLang="en-US"/>
              <a:pPr>
                <a:defRPr/>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4" name="Rectangle 3"/>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5" name="Rectangle 4"/>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6" name="Rectangle 5"/>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3" name="Text Placeholder 2"/>
          <p:cNvSpPr>
            <a:spLocks noGrp="1"/>
          </p:cNvSpPr>
          <p:nvPr>
            <p:ph type="body" idx="1"/>
          </p:nvPr>
        </p:nvSpPr>
        <p:spPr>
          <a:xfrm>
            <a:off x="1371600" y="2743200"/>
            <a:ext cx="7123113" cy="1673225"/>
          </a:xfrm>
        </p:spPr>
        <p:txBody>
          <a:bodyPr/>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2" name="Title 1"/>
          <p:cNvSpPr>
            <a:spLocks noGrp="1"/>
          </p:cNvSpPr>
          <p:nvPr>
            <p:ph type="title"/>
          </p:nvPr>
        </p:nvSpPr>
        <p:spPr>
          <a:xfrm>
            <a:off x="1371600" y="1600200"/>
            <a:ext cx="7620000" cy="990600"/>
          </a:xfrm>
          <a:prstGeom prst="rect">
            <a:avLst/>
          </a:prstGeom>
        </p:spPr>
        <p:txBody>
          <a:bodyPr/>
          <a:lstStyle>
            <a:lvl1pPr algn="l">
              <a:buNone/>
              <a:defRPr sz="4400" b="0" cap="none">
                <a:solidFill>
                  <a:srgbClr val="FFFFFF"/>
                </a:solidFill>
              </a:defRPr>
            </a:lvl1pPr>
          </a:lstStyle>
          <a:p>
            <a:r>
              <a:rPr lang="en-US"/>
              <a:t>Click to edit Master title style</a:t>
            </a:r>
          </a:p>
        </p:txBody>
      </p:sp>
      <p:sp>
        <p:nvSpPr>
          <p:cNvPr id="7" name="Date Placeholder 11"/>
          <p:cNvSpPr>
            <a:spLocks noGrp="1"/>
          </p:cNvSpPr>
          <p:nvPr>
            <p:ph type="dt" sz="half" idx="10"/>
          </p:nvPr>
        </p:nvSpPr>
        <p:spPr/>
        <p:txBody>
          <a:bodyPr/>
          <a:lstStyle>
            <a:lvl1pPr>
              <a:defRPr/>
            </a:lvl1pPr>
          </a:lstStyle>
          <a:p>
            <a:pPr>
              <a:defRPr/>
            </a:pPr>
            <a:r>
              <a:rPr lang="en-US" altLang="zh-CN"/>
              <a:t>2011-10-10</a:t>
            </a:r>
          </a:p>
        </p:txBody>
      </p:sp>
      <p:sp>
        <p:nvSpPr>
          <p:cNvPr id="8" name="Slide Number Placeholder 12"/>
          <p:cNvSpPr>
            <a:spLocks noGrp="1"/>
          </p:cNvSpPr>
          <p:nvPr>
            <p:ph type="sldNum" sz="quarter" idx="11"/>
          </p:nvPr>
        </p:nvSpPr>
        <p:spPr>
          <a:xfrm>
            <a:off x="0" y="1752600"/>
            <a:ext cx="1295400" cy="701675"/>
          </a:xfrm>
        </p:spPr>
        <p:txBody>
          <a:bodyPr>
            <a:noAutofit/>
          </a:bodyPr>
          <a:lstStyle>
            <a:lvl1pPr>
              <a:defRPr sz="2400"/>
            </a:lvl1pPr>
          </a:lstStyle>
          <a:p>
            <a:pPr>
              <a:defRPr/>
            </a:pPr>
            <a:fld id="{F5E28E63-FDA2-4BA4-BEFB-F095B2A1BECF}" type="slidenum">
              <a:rPr lang="zh-CN" altLang="en-US"/>
              <a:pPr>
                <a:defRPr/>
              </a:pPr>
              <a:t>‹#›</a:t>
            </a:fld>
            <a:endParaRPr lang="en-US" altLang="zh-CN"/>
          </a:p>
        </p:txBody>
      </p:sp>
      <p:sp>
        <p:nvSpPr>
          <p:cNvPr id="9" name="Footer Placeholder 13"/>
          <p:cNvSpPr>
            <a:spLocks noGrp="1"/>
          </p:cNvSpPr>
          <p:nvPr>
            <p:ph type="ftr" sz="quarter" idx="12"/>
          </p:nvPr>
        </p:nvSpPr>
        <p:spPr/>
        <p:txBody>
          <a:bodyPr/>
          <a:lstStyle>
            <a:lvl1pPr>
              <a:defRPr/>
            </a:lvl1pPr>
          </a:lstStyle>
          <a:p>
            <a:pPr>
              <a:defRPr/>
            </a:pP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5" name="Rectangle 4"/>
          <p:cNvSpPr/>
          <p:nvPr/>
        </p:nvSpPr>
        <p:spPr bwMode="white">
          <a:xfrm>
            <a:off x="0" y="1235075"/>
            <a:ext cx="9144000" cy="31908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6" name="Rectangle 5"/>
          <p:cNvSpPr/>
          <p:nvPr/>
        </p:nvSpPr>
        <p:spPr>
          <a:xfrm>
            <a:off x="0" y="1279525"/>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7" name="Rectangle 6"/>
          <p:cNvSpPr/>
          <p:nvPr/>
        </p:nvSpPr>
        <p:spPr>
          <a:xfrm>
            <a:off x="590550" y="1279525"/>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2" name="Title 1"/>
          <p:cNvSpPr>
            <a:spLocks noGrp="1"/>
          </p:cNvSpPr>
          <p:nvPr>
            <p:ph type="title"/>
          </p:nvPr>
        </p:nvSpPr>
        <p:spPr>
          <a:xfrm>
            <a:off x="227013" y="228600"/>
            <a:ext cx="6024562" cy="990600"/>
          </a:xfrm>
          <a:prstGeom prst="rect">
            <a:avLst/>
          </a:prstGeom>
        </p:spPr>
        <p:txBody>
          <a:bodyPr/>
          <a:lstStyle/>
          <a:p>
            <a:r>
              <a:rPr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2"/>
          </p:nvPr>
        </p:nvSpPr>
        <p:spPr>
          <a:xfrm>
            <a:off x="4844901" y="1589567"/>
            <a:ext cx="38862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lvl1pPr>
              <a:defRPr/>
            </a:lvl1pPr>
          </a:lstStyle>
          <a:p>
            <a:pPr>
              <a:defRPr/>
            </a:pPr>
            <a:r>
              <a:rPr lang="en-US" altLang="zh-CN"/>
              <a:t>2011-10-10</a:t>
            </a:r>
          </a:p>
        </p:txBody>
      </p:sp>
      <p:sp>
        <p:nvSpPr>
          <p:cNvPr id="10" name="Slide Number Placeholder 9"/>
          <p:cNvSpPr>
            <a:spLocks noGrp="1"/>
          </p:cNvSpPr>
          <p:nvPr>
            <p:ph type="sldNum" sz="quarter" idx="11"/>
          </p:nvPr>
        </p:nvSpPr>
        <p:spPr/>
        <p:txBody>
          <a:bodyPr/>
          <a:lstStyle>
            <a:lvl1pPr>
              <a:defRPr/>
            </a:lvl1pPr>
          </a:lstStyle>
          <a:p>
            <a:pPr>
              <a:defRPr/>
            </a:pPr>
            <a:fld id="{B38E731A-F831-4AF2-8229-466DD8612D60}" type="slidenum">
              <a:rPr lang="zh-CN" altLang="en-US"/>
              <a:pPr>
                <a:defRPr/>
              </a:pPr>
              <a:t>‹#›</a:t>
            </a:fld>
            <a:endParaRPr lang="en-US" altLang="zh-CN"/>
          </a:p>
        </p:txBody>
      </p:sp>
      <p:sp>
        <p:nvSpPr>
          <p:cNvPr id="12" name="Footer Placeholder 11"/>
          <p:cNvSpPr>
            <a:spLocks noGrp="1"/>
          </p:cNvSpPr>
          <p:nvPr>
            <p:ph type="ftr" sz="quarter" idx="12"/>
          </p:nvPr>
        </p:nvSpPr>
        <p:spPr/>
        <p:txBody>
          <a:bodyPr/>
          <a:lstStyle>
            <a:lvl1pPr>
              <a:defRPr/>
            </a:lvl1pPr>
          </a:lstStyle>
          <a:p>
            <a:pPr>
              <a:defRPr/>
            </a:pP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7" name="Rectangle 6"/>
          <p:cNvSpPr/>
          <p:nvPr/>
        </p:nvSpPr>
        <p:spPr bwMode="white">
          <a:xfrm>
            <a:off x="0" y="1235075"/>
            <a:ext cx="9144000" cy="31908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8" name="Rectangle 7"/>
          <p:cNvSpPr/>
          <p:nvPr/>
        </p:nvSpPr>
        <p:spPr>
          <a:xfrm>
            <a:off x="0" y="1279525"/>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9" name="Rectangle 8"/>
          <p:cNvSpPr/>
          <p:nvPr/>
        </p:nvSpPr>
        <p:spPr>
          <a:xfrm>
            <a:off x="590550" y="1279525"/>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2" name="Title 1"/>
          <p:cNvSpPr>
            <a:spLocks noGrp="1"/>
          </p:cNvSpPr>
          <p:nvPr>
            <p:ph type="title"/>
          </p:nvPr>
        </p:nvSpPr>
        <p:spPr>
          <a:xfrm>
            <a:off x="533400" y="273050"/>
            <a:ext cx="8153400" cy="869950"/>
          </a:xfrm>
          <a:prstGeom prst="rect">
            <a:avLst/>
          </a:prstGeom>
        </p:spPr>
        <p:txBody>
          <a:bodyPr/>
          <a:lstStyle>
            <a:lvl1pPr>
              <a:defRPr/>
            </a:lvl1pPr>
          </a:lstStyle>
          <a:p>
            <a:r>
              <a:rPr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4"/>
          </p:nvPr>
        </p:nvSpPr>
        <p:spPr>
          <a:xfrm>
            <a:off x="4800600" y="2438400"/>
            <a:ext cx="3886200" cy="3581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a:r>
              <a:rPr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a:r>
              <a:rPr lang="en-US"/>
              <a:t>Click to edit Master text styles</a:t>
            </a:r>
          </a:p>
        </p:txBody>
      </p:sp>
      <p:sp>
        <p:nvSpPr>
          <p:cNvPr id="10" name="Date Placeholder 9"/>
          <p:cNvSpPr>
            <a:spLocks noGrp="1"/>
          </p:cNvSpPr>
          <p:nvPr>
            <p:ph type="dt" sz="half" idx="10"/>
          </p:nvPr>
        </p:nvSpPr>
        <p:spPr/>
        <p:txBody>
          <a:bodyPr/>
          <a:lstStyle>
            <a:lvl1pPr>
              <a:defRPr/>
            </a:lvl1pPr>
          </a:lstStyle>
          <a:p>
            <a:pPr>
              <a:defRPr/>
            </a:pPr>
            <a:r>
              <a:rPr lang="en-US" altLang="zh-CN"/>
              <a:t>2011-10-10</a:t>
            </a:r>
          </a:p>
        </p:txBody>
      </p:sp>
      <p:sp>
        <p:nvSpPr>
          <p:cNvPr id="12" name="Slide Number Placeholder 11"/>
          <p:cNvSpPr>
            <a:spLocks noGrp="1"/>
          </p:cNvSpPr>
          <p:nvPr>
            <p:ph type="sldNum" sz="quarter" idx="11"/>
          </p:nvPr>
        </p:nvSpPr>
        <p:spPr/>
        <p:txBody>
          <a:bodyPr/>
          <a:lstStyle>
            <a:lvl1pPr>
              <a:defRPr/>
            </a:lvl1pPr>
          </a:lstStyle>
          <a:p>
            <a:pPr>
              <a:defRPr/>
            </a:pPr>
            <a:fld id="{5AA03C10-177E-4706-ADC3-444C65119DE9}" type="slidenum">
              <a:rPr lang="zh-CN" altLang="en-US"/>
              <a:pPr>
                <a:defRPr/>
              </a:pPr>
              <a:t>‹#›</a:t>
            </a:fld>
            <a:endParaRPr lang="en-US" altLang="zh-CN"/>
          </a:p>
        </p:txBody>
      </p:sp>
      <p:sp>
        <p:nvSpPr>
          <p:cNvPr id="14" name="Footer Placeholder 13"/>
          <p:cNvSpPr>
            <a:spLocks noGrp="1"/>
          </p:cNvSpPr>
          <p:nvPr>
            <p:ph type="ftr" sz="quarter" idx="12"/>
          </p:nvPr>
        </p:nvSpPr>
        <p:spPr/>
        <p:txBody>
          <a:bodyPr/>
          <a:lstStyle>
            <a:lvl1pPr>
              <a:defRPr/>
            </a:lvl1pPr>
          </a:lstStyle>
          <a:p>
            <a:pPr>
              <a:defRPr/>
            </a:pP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27013" y="228600"/>
            <a:ext cx="6024562" cy="990600"/>
          </a:xfrm>
          <a:prstGeom prst="rect">
            <a:avLst/>
          </a:prstGeom>
        </p:spPr>
        <p:txBody>
          <a:bodyPr/>
          <a:lstStyle/>
          <a:p>
            <a:r>
              <a:rPr lang="en-US"/>
              <a:t>Click to edit Master title style</a:t>
            </a:r>
          </a:p>
        </p:txBody>
      </p:sp>
      <p:sp>
        <p:nvSpPr>
          <p:cNvPr id="3" name="Date Placeholder 13"/>
          <p:cNvSpPr>
            <a:spLocks noGrp="1"/>
          </p:cNvSpPr>
          <p:nvPr>
            <p:ph type="dt" sz="half" idx="10"/>
          </p:nvPr>
        </p:nvSpPr>
        <p:spPr/>
        <p:txBody>
          <a:bodyPr/>
          <a:lstStyle>
            <a:lvl1pPr>
              <a:defRPr/>
            </a:lvl1pPr>
          </a:lstStyle>
          <a:p>
            <a:pPr>
              <a:defRPr/>
            </a:pPr>
            <a:r>
              <a:rPr lang="en-US" altLang="zh-CN"/>
              <a:t>2011-10-10</a:t>
            </a:r>
          </a:p>
        </p:txBody>
      </p:sp>
      <p:sp>
        <p:nvSpPr>
          <p:cNvPr id="4" name="Footer Placeholder 2"/>
          <p:cNvSpPr>
            <a:spLocks noGrp="1"/>
          </p:cNvSpPr>
          <p:nvPr>
            <p:ph type="ftr" sz="quarter" idx="11"/>
          </p:nvPr>
        </p:nvSpPr>
        <p:spPr/>
        <p:txBody>
          <a:bodyPr/>
          <a:lstStyle>
            <a:lvl1pPr>
              <a:defRPr/>
            </a:lvl1pPr>
          </a:lstStyle>
          <a:p>
            <a:pPr>
              <a:defRPr/>
            </a:pPr>
            <a:endParaRPr lang="zh-CN" altLang="en-US"/>
          </a:p>
        </p:txBody>
      </p:sp>
      <p:sp>
        <p:nvSpPr>
          <p:cNvPr id="5" name="Slide Number Placeholder 22"/>
          <p:cNvSpPr>
            <a:spLocks noGrp="1"/>
          </p:cNvSpPr>
          <p:nvPr>
            <p:ph type="sldNum" sz="quarter" idx="12"/>
          </p:nvPr>
        </p:nvSpPr>
        <p:spPr/>
        <p:txBody>
          <a:bodyPr/>
          <a:lstStyle>
            <a:lvl1pPr>
              <a:defRPr/>
            </a:lvl1pPr>
          </a:lstStyle>
          <a:p>
            <a:pPr>
              <a:defRPr/>
            </a:pPr>
            <a:fld id="{BCF255A2-62AB-48AC-8506-1AD48839631C}" type="slidenum">
              <a:rPr lang="zh-CN" altLang="en-US"/>
              <a:pPr>
                <a:defRPr/>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r>
              <a:rPr lang="en-US" altLang="zh-CN"/>
              <a:t>2011-10-10</a:t>
            </a:r>
          </a:p>
        </p:txBody>
      </p:sp>
      <p:sp>
        <p:nvSpPr>
          <p:cNvPr id="3" name="Footer Placeholder 2"/>
          <p:cNvSpPr>
            <a:spLocks noGrp="1"/>
          </p:cNvSpPr>
          <p:nvPr>
            <p:ph type="ftr" sz="quarter" idx="11"/>
          </p:nvPr>
        </p:nvSpPr>
        <p:spPr/>
        <p:txBody>
          <a:bodyPr/>
          <a:lstStyle>
            <a:lvl1pPr>
              <a:defRPr/>
            </a:lvl1pPr>
          </a:lstStyle>
          <a:p>
            <a:pPr>
              <a:defRPr/>
            </a:pPr>
            <a:endParaRPr lang="zh-CN" altLang="en-US"/>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pPr>
              <a:defRPr/>
            </a:pPr>
            <a:fld id="{83718FB5-D22D-49EE-97E6-82CDC122DF05}" type="slidenum">
              <a:rPr lang="zh-CN" altLang="en-US"/>
              <a:pPr>
                <a:defRPr/>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a:prstGeom prst="rect">
            <a:avLst/>
          </a:prstGeom>
        </p:spPr>
        <p:txBody>
          <a:bodyPr/>
          <a:lstStyle>
            <a:lvl1pPr algn="l">
              <a:buNone/>
              <a:defRPr sz="4400" b="0"/>
            </a:lvl1pPr>
          </a:lstStyle>
          <a:p>
            <a:r>
              <a:rPr lang="en-US"/>
              <a:t>Click to edit Master title style</a:t>
            </a:r>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a:r>
              <a:rPr lang="en-US"/>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13"/>
          <p:cNvSpPr>
            <a:spLocks noGrp="1"/>
          </p:cNvSpPr>
          <p:nvPr>
            <p:ph type="dt" sz="half" idx="10"/>
          </p:nvPr>
        </p:nvSpPr>
        <p:spPr/>
        <p:txBody>
          <a:bodyPr/>
          <a:lstStyle>
            <a:lvl1pPr>
              <a:defRPr/>
            </a:lvl1pPr>
          </a:lstStyle>
          <a:p>
            <a:pPr>
              <a:defRPr/>
            </a:pPr>
            <a:r>
              <a:rPr lang="en-US" altLang="zh-CN"/>
              <a:t>2011-10-10</a:t>
            </a:r>
          </a:p>
        </p:txBody>
      </p:sp>
      <p:sp>
        <p:nvSpPr>
          <p:cNvPr id="6" name="Footer Placeholder 2"/>
          <p:cNvSpPr>
            <a:spLocks noGrp="1"/>
          </p:cNvSpPr>
          <p:nvPr>
            <p:ph type="ftr" sz="quarter" idx="11"/>
          </p:nvPr>
        </p:nvSpPr>
        <p:spPr/>
        <p:txBody>
          <a:bodyPr/>
          <a:lstStyle>
            <a:lvl1pPr>
              <a:defRPr/>
            </a:lvl1pPr>
          </a:lstStyle>
          <a:p>
            <a:pPr>
              <a:defRPr/>
            </a:pPr>
            <a:endParaRPr lang="zh-CN" altLang="en-US"/>
          </a:p>
        </p:txBody>
      </p:sp>
      <p:sp>
        <p:nvSpPr>
          <p:cNvPr id="7" name="Slide Number Placeholder 22"/>
          <p:cNvSpPr>
            <a:spLocks noGrp="1"/>
          </p:cNvSpPr>
          <p:nvPr>
            <p:ph type="sldNum" sz="quarter" idx="12"/>
          </p:nvPr>
        </p:nvSpPr>
        <p:spPr/>
        <p:txBody>
          <a:bodyPr/>
          <a:lstStyle>
            <a:lvl1pPr>
              <a:defRPr/>
            </a:lvl1pPr>
          </a:lstStyle>
          <a:p>
            <a:pPr>
              <a:defRPr/>
            </a:pPr>
            <a:fld id="{389EB2CA-B9E4-4C50-827D-4FCDB4F74CF5}" type="slidenum">
              <a:rPr lang="zh-CN" altLang="en-US"/>
              <a:pPr>
                <a:defRPr/>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5" name="Rectangle 4"/>
          <p:cNvSpPr/>
          <p:nvPr/>
        </p:nvSpPr>
        <p:spPr bwMode="white">
          <a:xfrm>
            <a:off x="-9525" y="4572000"/>
            <a:ext cx="9144000" cy="887413"/>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6" name="Rectangle 5"/>
          <p:cNvSpPr/>
          <p:nvPr/>
        </p:nvSpPr>
        <p:spPr>
          <a:xfrm>
            <a:off x="-9525" y="4664075"/>
            <a:ext cx="1463675" cy="712788"/>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7" name="Rectangle 6"/>
          <p:cNvSpPr/>
          <p:nvPr/>
        </p:nvSpPr>
        <p:spPr>
          <a:xfrm>
            <a:off x="1544638" y="4654550"/>
            <a:ext cx="7599362" cy="712788"/>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8" name="Rectangle 7"/>
          <p:cNvSpPr/>
          <p:nvPr/>
        </p:nvSpPr>
        <p:spPr bwMode="white">
          <a:xfrm>
            <a:off x="1447800" y="0"/>
            <a:ext cx="100013" cy="6867525"/>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a:r>
              <a:rPr lang="en-US"/>
              <a:t>Click to edit Master text styles</a:t>
            </a:r>
          </a:p>
        </p:txBody>
      </p:sp>
      <p:sp>
        <p:nvSpPr>
          <p:cNvPr id="2" name="Title 1"/>
          <p:cNvSpPr>
            <a:spLocks noGrp="1"/>
          </p:cNvSpPr>
          <p:nvPr>
            <p:ph type="title"/>
          </p:nvPr>
        </p:nvSpPr>
        <p:spPr>
          <a:xfrm>
            <a:off x="1600200" y="4648200"/>
            <a:ext cx="7315200" cy="685800"/>
          </a:xfrm>
          <a:prstGeom prst="rect">
            <a:avLst/>
          </a:prstGeom>
        </p:spPr>
        <p:txBody>
          <a:bodyPr/>
          <a:lstStyle>
            <a:lvl1pPr algn="l">
              <a:buNone/>
              <a:defRPr sz="2800" b="0">
                <a:solidFill>
                  <a:srgbClr val="FFFFFF"/>
                </a:solidFill>
              </a:defRPr>
            </a:lvl1pPr>
          </a:lstStyle>
          <a:p>
            <a:r>
              <a:rPr lang="en-US"/>
              <a:t>Click to edit Master title style</a:t>
            </a:r>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normAutofit/>
          </a:bodyPr>
          <a:lstStyle>
            <a:lvl1pPr marL="0" indent="0">
              <a:buNone/>
              <a:defRPr sz="3200"/>
            </a:lvl1pPr>
          </a:lstStyle>
          <a:p>
            <a:pPr lvl="0"/>
            <a:r>
              <a:rPr lang="en-US" noProof="0"/>
              <a:t>Click icon to add picture</a:t>
            </a:r>
            <a:endParaRPr lang="en-US" noProof="0" dirty="0"/>
          </a:p>
        </p:txBody>
      </p:sp>
      <p:sp>
        <p:nvSpPr>
          <p:cNvPr id="9" name="Date Placeholder 11"/>
          <p:cNvSpPr>
            <a:spLocks noGrp="1"/>
          </p:cNvSpPr>
          <p:nvPr>
            <p:ph type="dt" sz="half" idx="10"/>
          </p:nvPr>
        </p:nvSpPr>
        <p:spPr>
          <a:xfrm>
            <a:off x="6248400" y="6248400"/>
            <a:ext cx="2667000" cy="365125"/>
          </a:xfrm>
        </p:spPr>
        <p:txBody>
          <a:bodyPr/>
          <a:lstStyle>
            <a:lvl1pPr>
              <a:defRPr/>
            </a:lvl1pPr>
          </a:lstStyle>
          <a:p>
            <a:pPr>
              <a:defRPr/>
            </a:pPr>
            <a:r>
              <a:rPr lang="en-US" altLang="zh-CN"/>
              <a:t>2011-10-10</a:t>
            </a:r>
          </a:p>
        </p:txBody>
      </p:sp>
      <p:sp>
        <p:nvSpPr>
          <p:cNvPr id="10" name="Slide Number Placeholder 12"/>
          <p:cNvSpPr>
            <a:spLocks noGrp="1"/>
          </p:cNvSpPr>
          <p:nvPr>
            <p:ph type="sldNum" sz="quarter" idx="11"/>
          </p:nvPr>
        </p:nvSpPr>
        <p:spPr>
          <a:xfrm>
            <a:off x="0" y="4667250"/>
            <a:ext cx="1447800" cy="663575"/>
          </a:xfrm>
        </p:spPr>
        <p:txBody>
          <a:bodyPr/>
          <a:lstStyle>
            <a:lvl1pPr>
              <a:defRPr sz="2800"/>
            </a:lvl1pPr>
          </a:lstStyle>
          <a:p>
            <a:pPr>
              <a:defRPr/>
            </a:pPr>
            <a:fld id="{D5CB03EC-0546-4FC5-9D81-C22A3893A94D}" type="slidenum">
              <a:rPr lang="zh-CN" altLang="en-US"/>
              <a:pPr>
                <a:defRPr/>
              </a:pPr>
              <a:t>‹#›</a:t>
            </a:fld>
            <a:endParaRPr lang="en-US" altLang="zh-CN"/>
          </a:p>
        </p:txBody>
      </p:sp>
      <p:sp>
        <p:nvSpPr>
          <p:cNvPr id="11" name="Footer Placeholder 13"/>
          <p:cNvSpPr>
            <a:spLocks noGrp="1"/>
          </p:cNvSpPr>
          <p:nvPr>
            <p:ph type="ftr" sz="quarter" idx="12"/>
          </p:nvPr>
        </p:nvSpPr>
        <p:spPr>
          <a:xfrm>
            <a:off x="1600200" y="6248400"/>
            <a:ext cx="4572000" cy="365125"/>
          </a:xfrm>
        </p:spPr>
        <p:txBody>
          <a:bodyPr/>
          <a:lstStyle>
            <a:lvl1pPr>
              <a:defRPr/>
            </a:lvl1pPr>
          </a:lstStyle>
          <a:p>
            <a:pPr>
              <a:defRPr/>
            </a:pP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3.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7" name="Text Placeholder 12"/>
          <p:cNvSpPr>
            <a:spLocks noGrp="1"/>
          </p:cNvSpPr>
          <p:nvPr>
            <p:ph type="body" idx="1"/>
          </p:nvPr>
        </p:nvSpPr>
        <p:spPr bwMode="auto">
          <a:xfrm>
            <a:off x="381000" y="1371600"/>
            <a:ext cx="8382000" cy="4953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4" name="Date Placeholder 13"/>
          <p:cNvSpPr>
            <a:spLocks noGrp="1"/>
          </p:cNvSpPr>
          <p:nvPr>
            <p:ph type="dt" sz="half" idx="2"/>
          </p:nvPr>
        </p:nvSpPr>
        <p:spPr>
          <a:xfrm>
            <a:off x="6096000" y="6248400"/>
            <a:ext cx="2667000" cy="365125"/>
          </a:xfrm>
          <a:prstGeom prst="rect">
            <a:avLst/>
          </a:prstGeom>
        </p:spPr>
        <p:txBody>
          <a:bodyPr vert="horz" wrap="square" lIns="91440" tIns="45720" rIns="91440" bIns="45720" numCol="1" anchor="ctr" anchorCtr="0" compatLnSpc="1">
            <a:prstTxWarp prst="textNoShape">
              <a:avLst/>
            </a:prstTxWarp>
          </a:bodyPr>
          <a:lstStyle>
            <a:lvl1pPr>
              <a:defRPr sz="1400">
                <a:solidFill>
                  <a:schemeClr val="tx2"/>
                </a:solidFill>
                <a:latin typeface="Tw Cen MT" pitchFamily="34" charset="0"/>
                <a:ea typeface="宋体" pitchFamily="2" charset="-122"/>
                <a:cs typeface="Arial" charset="0"/>
              </a:defRPr>
            </a:lvl1pPr>
          </a:lstStyle>
          <a:p>
            <a:pPr>
              <a:defRPr/>
            </a:pPr>
            <a:r>
              <a:rPr lang="en-US" altLang="zh-CN"/>
              <a:t>2011-10-10</a:t>
            </a:r>
          </a:p>
        </p:txBody>
      </p:sp>
      <p:sp>
        <p:nvSpPr>
          <p:cNvPr id="3" name="Footer Placeholder 2"/>
          <p:cNvSpPr>
            <a:spLocks noGrp="1"/>
          </p:cNvSpPr>
          <p:nvPr>
            <p:ph type="ftr" sz="quarter" idx="3"/>
          </p:nvPr>
        </p:nvSpPr>
        <p:spPr>
          <a:xfrm>
            <a:off x="609600" y="6248400"/>
            <a:ext cx="5421313" cy="365125"/>
          </a:xfrm>
          <a:prstGeom prst="rect">
            <a:avLst/>
          </a:prstGeom>
        </p:spPr>
        <p:txBody>
          <a:bodyPr vert="horz" wrap="square" lIns="91440" tIns="45720" rIns="91440" bIns="45720" numCol="1" anchor="ctr" anchorCtr="0" compatLnSpc="1">
            <a:prstTxWarp prst="textNoShape">
              <a:avLst/>
            </a:prstTxWarp>
          </a:bodyPr>
          <a:lstStyle>
            <a:lvl1pPr algn="r">
              <a:defRPr sz="1400">
                <a:solidFill>
                  <a:schemeClr val="tx2"/>
                </a:solidFill>
                <a:latin typeface="Tw Cen MT" pitchFamily="34" charset="0"/>
                <a:ea typeface="宋体" pitchFamily="2" charset="-122"/>
                <a:cs typeface="Arial" charset="0"/>
              </a:defRPr>
            </a:lvl1pPr>
          </a:lstStyle>
          <a:p>
            <a:pPr>
              <a:defRPr/>
            </a:pPr>
            <a:endParaRPr lang="zh-CN" altLang="en-US"/>
          </a:p>
        </p:txBody>
      </p:sp>
      <p:sp>
        <p:nvSpPr>
          <p:cNvPr id="7" name="Rectangle 6"/>
          <p:cNvSpPr/>
          <p:nvPr/>
        </p:nvSpPr>
        <p:spPr bwMode="white">
          <a:xfrm>
            <a:off x="0" y="990600"/>
            <a:ext cx="9144000" cy="31908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8" name="Rectangle 7"/>
          <p:cNvSpPr/>
          <p:nvPr/>
        </p:nvSpPr>
        <p:spPr>
          <a:xfrm>
            <a:off x="0" y="91440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9" name="Rectangle 8"/>
          <p:cNvSpPr/>
          <p:nvPr/>
        </p:nvSpPr>
        <p:spPr>
          <a:xfrm>
            <a:off x="590550" y="91440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zh-CN" altLang="en-US">
              <a:solidFill>
                <a:srgbClr val="FFFFFF"/>
              </a:solidFill>
              <a:ea typeface="宋体" pitchFamily="2" charset="-122"/>
              <a:cs typeface="Arial" charset="0"/>
            </a:endParaRPr>
          </a:p>
        </p:txBody>
      </p:sp>
      <p:sp>
        <p:nvSpPr>
          <p:cNvPr id="23" name="Slide Number Placeholder 22"/>
          <p:cNvSpPr>
            <a:spLocks noGrp="1"/>
          </p:cNvSpPr>
          <p:nvPr>
            <p:ph type="sldNum" sz="quarter" idx="4"/>
          </p:nvPr>
        </p:nvSpPr>
        <p:spPr>
          <a:xfrm>
            <a:off x="0" y="898525"/>
            <a:ext cx="533400" cy="244475"/>
          </a:xfrm>
          <a:prstGeom prst="rect">
            <a:avLst/>
          </a:prstGeom>
        </p:spPr>
        <p:txBody>
          <a:bodyPr vert="horz" wrap="square" lIns="91440" tIns="45720" rIns="91440" bIns="45720" numCol="1" anchor="ctr" anchorCtr="0" compatLnSpc="1">
            <a:prstTxWarp prst="textNoShape">
              <a:avLst/>
            </a:prstTxWarp>
            <a:normAutofit/>
          </a:bodyPr>
          <a:lstStyle>
            <a:lvl1pPr algn="ctr">
              <a:defRPr sz="1400" b="1">
                <a:solidFill>
                  <a:srgbClr val="FFFFFF"/>
                </a:solidFill>
                <a:latin typeface="Tw Cen MT" pitchFamily="34" charset="0"/>
                <a:ea typeface="宋体" pitchFamily="2" charset="-122"/>
                <a:cs typeface="Arial" charset="0"/>
              </a:defRPr>
            </a:lvl1pPr>
          </a:lstStyle>
          <a:p>
            <a:pPr>
              <a:defRPr/>
            </a:pPr>
            <a:fld id="{74C2A56A-3F1D-474C-B35E-F4EBB1ED894F}" type="slidenum">
              <a:rPr lang="zh-CN" altLang="en-US"/>
              <a:pPr>
                <a:defRPr/>
              </a:pPr>
              <a:t>‹#›</a:t>
            </a:fld>
            <a:endParaRPr lang="en-US" altLang="zh-CN" dirty="0"/>
          </a:p>
        </p:txBody>
      </p:sp>
      <p:sp>
        <p:nvSpPr>
          <p:cNvPr id="12" name="Title Placeholder 21"/>
          <p:cNvSpPr>
            <a:spLocks noGrp="1"/>
          </p:cNvSpPr>
          <p:nvPr>
            <p:ph type="title"/>
          </p:nvPr>
        </p:nvSpPr>
        <p:spPr bwMode="auto">
          <a:xfrm>
            <a:off x="227013" y="228600"/>
            <a:ext cx="6326187" cy="60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zh-CN" dirty="0"/>
              <a:t>Click to edit Master title style</a:t>
            </a:r>
          </a:p>
        </p:txBody>
      </p:sp>
      <p:pic>
        <p:nvPicPr>
          <p:cNvPr id="2" name="Picture 2"/>
          <p:cNvPicPr>
            <a:picLocks noChangeAspect="1" noChangeArrowheads="1"/>
          </p:cNvPicPr>
          <p:nvPr userDrawn="1"/>
        </p:nvPicPr>
        <p:blipFill>
          <a:blip r:embed="rId21" cstate="print"/>
          <a:srcRect/>
          <a:stretch>
            <a:fillRect/>
          </a:stretch>
        </p:blipFill>
        <p:spPr bwMode="auto">
          <a:xfrm>
            <a:off x="6648450" y="177904"/>
            <a:ext cx="2190750" cy="660296"/>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091" r:id="rId1"/>
    <p:sldLayoutId id="2147484079" r:id="rId2"/>
    <p:sldLayoutId id="2147484092" r:id="rId3"/>
    <p:sldLayoutId id="2147484093" r:id="rId4"/>
    <p:sldLayoutId id="2147484094" r:id="rId5"/>
    <p:sldLayoutId id="2147484080" r:id="rId6"/>
    <p:sldLayoutId id="2147484095" r:id="rId7"/>
    <p:sldLayoutId id="2147484081" r:id="rId8"/>
    <p:sldLayoutId id="2147484096" r:id="rId9"/>
    <p:sldLayoutId id="2147484082" r:id="rId10"/>
    <p:sldLayoutId id="2147484097" r:id="rId11"/>
    <p:sldLayoutId id="2147484083" r:id="rId12"/>
    <p:sldLayoutId id="2147484084" r:id="rId13"/>
    <p:sldLayoutId id="2147484085" r:id="rId14"/>
    <p:sldLayoutId id="2147484086" r:id="rId15"/>
    <p:sldLayoutId id="2147484087" r:id="rId16"/>
    <p:sldLayoutId id="2147484088" r:id="rId17"/>
    <p:sldLayoutId id="2147484089" r:id="rId18"/>
    <p:sldLayoutId id="2147484090" r:id="rId19"/>
  </p:sldLayoutIdLst>
  <p:hf hdr="0" ftr="0" dt="0"/>
  <p:txStyles>
    <p:titleStyle>
      <a:lvl1pPr algn="l" rtl="0" eaLnBrk="0" fontAlgn="base" hangingPunct="0">
        <a:spcBef>
          <a:spcPct val="0"/>
        </a:spcBef>
        <a:spcAft>
          <a:spcPct val="0"/>
        </a:spcAft>
        <a:defRPr sz="3600" kern="1200">
          <a:solidFill>
            <a:schemeClr val="tx2"/>
          </a:solidFill>
          <a:latin typeface="Palatino Linotype" pitchFamily="18" charset="0"/>
          <a:ea typeface="+mj-ea"/>
          <a:cs typeface="+mj-cs"/>
        </a:defRPr>
      </a:lvl1pPr>
      <a:lvl2pPr algn="l" rtl="0" eaLnBrk="0" fontAlgn="base" hangingPunct="0">
        <a:spcBef>
          <a:spcPct val="0"/>
        </a:spcBef>
        <a:spcAft>
          <a:spcPct val="0"/>
        </a:spcAft>
        <a:defRPr sz="4400">
          <a:solidFill>
            <a:schemeClr val="tx2"/>
          </a:solidFill>
          <a:latin typeface="Palatino Linotype" pitchFamily="18" charset="0"/>
        </a:defRPr>
      </a:lvl2pPr>
      <a:lvl3pPr algn="l" rtl="0" eaLnBrk="0" fontAlgn="base" hangingPunct="0">
        <a:spcBef>
          <a:spcPct val="0"/>
        </a:spcBef>
        <a:spcAft>
          <a:spcPct val="0"/>
        </a:spcAft>
        <a:defRPr sz="4400">
          <a:solidFill>
            <a:schemeClr val="tx2"/>
          </a:solidFill>
          <a:latin typeface="Palatino Linotype" pitchFamily="18" charset="0"/>
        </a:defRPr>
      </a:lvl3pPr>
      <a:lvl4pPr algn="l" rtl="0" eaLnBrk="0" fontAlgn="base" hangingPunct="0">
        <a:spcBef>
          <a:spcPct val="0"/>
        </a:spcBef>
        <a:spcAft>
          <a:spcPct val="0"/>
        </a:spcAft>
        <a:defRPr sz="4400">
          <a:solidFill>
            <a:schemeClr val="tx2"/>
          </a:solidFill>
          <a:latin typeface="Palatino Linotype" pitchFamily="18" charset="0"/>
        </a:defRPr>
      </a:lvl4pPr>
      <a:lvl5pPr algn="l" rtl="0" eaLnBrk="0" fontAlgn="base" hangingPunct="0">
        <a:spcBef>
          <a:spcPct val="0"/>
        </a:spcBef>
        <a:spcAft>
          <a:spcPct val="0"/>
        </a:spcAft>
        <a:defRPr sz="4400">
          <a:solidFill>
            <a:schemeClr val="tx2"/>
          </a:solidFill>
          <a:latin typeface="Palatino Linotype" pitchFamily="18" charset="0"/>
        </a:defRPr>
      </a:lvl5pPr>
      <a:lvl6pPr marL="457200" algn="l" rtl="0" fontAlgn="base">
        <a:spcBef>
          <a:spcPct val="0"/>
        </a:spcBef>
        <a:spcAft>
          <a:spcPct val="0"/>
        </a:spcAft>
        <a:defRPr sz="4400">
          <a:solidFill>
            <a:schemeClr val="tx2"/>
          </a:solidFill>
          <a:latin typeface="Tw Cen MT" pitchFamily="34" charset="0"/>
        </a:defRPr>
      </a:lvl6pPr>
      <a:lvl7pPr marL="914400" algn="l" rtl="0" fontAlgn="base">
        <a:spcBef>
          <a:spcPct val="0"/>
        </a:spcBef>
        <a:spcAft>
          <a:spcPct val="0"/>
        </a:spcAft>
        <a:defRPr sz="4400">
          <a:solidFill>
            <a:schemeClr val="tx2"/>
          </a:solidFill>
          <a:latin typeface="Tw Cen MT" pitchFamily="34" charset="0"/>
        </a:defRPr>
      </a:lvl7pPr>
      <a:lvl8pPr marL="1371600" algn="l" rtl="0" fontAlgn="base">
        <a:spcBef>
          <a:spcPct val="0"/>
        </a:spcBef>
        <a:spcAft>
          <a:spcPct val="0"/>
        </a:spcAft>
        <a:defRPr sz="4400">
          <a:solidFill>
            <a:schemeClr val="tx2"/>
          </a:solidFill>
          <a:latin typeface="Tw Cen MT" pitchFamily="34" charset="0"/>
        </a:defRPr>
      </a:lvl8pPr>
      <a:lvl9pPr marL="1828800" algn="l" rtl="0" fontAlgn="base">
        <a:spcBef>
          <a:spcPct val="0"/>
        </a:spcBef>
        <a:spcAft>
          <a:spcPct val="0"/>
        </a:spcAft>
        <a:defRPr sz="4400">
          <a:solidFill>
            <a:schemeClr val="tx2"/>
          </a:solidFill>
          <a:latin typeface="Tw Cen MT" pitchFamily="34" charset="0"/>
        </a:defRPr>
      </a:lvl9pPr>
    </p:titleStyle>
    <p:bodyStyle>
      <a:lvl1pPr marL="319088" indent="-319088" algn="l" rtl="0" eaLnBrk="0" fontAlgn="base" hangingPunct="0">
        <a:spcBef>
          <a:spcPts val="700"/>
        </a:spcBef>
        <a:spcAft>
          <a:spcPct val="0"/>
        </a:spcAft>
        <a:buClr>
          <a:schemeClr val="accent2"/>
        </a:buClr>
        <a:buSzPct val="60000"/>
        <a:buFont typeface="Wingdings" pitchFamily="2" charset="2"/>
        <a:buChar char=""/>
        <a:defRPr sz="3200" kern="1200">
          <a:solidFill>
            <a:schemeClr val="tx1"/>
          </a:solidFill>
          <a:latin typeface="Calibri" pitchFamily="34" charset="0"/>
          <a:ea typeface="+mn-ea"/>
          <a:cs typeface="Calibri" pitchFamily="34" charset="0"/>
        </a:defRPr>
      </a:lvl1pPr>
      <a:lvl2pPr marL="639763" indent="-273050" algn="l" rtl="0" eaLnBrk="0" fontAlgn="base" hangingPunct="0">
        <a:spcBef>
          <a:spcPts val="550"/>
        </a:spcBef>
        <a:spcAft>
          <a:spcPct val="0"/>
        </a:spcAft>
        <a:buClr>
          <a:schemeClr val="accent1"/>
        </a:buClr>
        <a:buSzPct val="70000"/>
        <a:buFont typeface="Wingdings" pitchFamily="2" charset="2"/>
        <a:buChar char="o"/>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19.emf"/><Relationship Id="rId6"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 Id="rId7"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30.png"/><Relationship Id="rId5" Type="http://schemas.openxmlformats.org/officeDocument/2006/relationships/image" Target="../media/image31.png"/><Relationship Id="rId6" Type="http://schemas.openxmlformats.org/officeDocument/2006/relationships/image" Target="../media/image32.png"/><Relationship Id="rId7"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9.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37.emf"/><Relationship Id="rId4" Type="http://schemas.openxmlformats.org/officeDocument/2006/relationships/image" Target="../media/image38.emf"/><Relationship Id="rId5" Type="http://schemas.openxmlformats.org/officeDocument/2006/relationships/image" Target="../media/image39.emf"/><Relationship Id="rId6" Type="http://schemas.openxmlformats.org/officeDocument/2006/relationships/image" Target="../media/image40.emf"/><Relationship Id="rId7" Type="http://schemas.openxmlformats.org/officeDocument/2006/relationships/image" Target="../media/image41.emf"/><Relationship Id="rId8" Type="http://schemas.openxmlformats.org/officeDocument/2006/relationships/image" Target="../media/image42.emf"/><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s://levelsfyi.com/" TargetMode="Externa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emf"/></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14.png"/><Relationship Id="rId9" Type="http://schemas.openxmlformats.org/officeDocument/2006/relationships/image" Target="../media/image15.png"/><Relationship Id="rId10"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9.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218" name="Title 1"/>
          <p:cNvSpPr>
            <a:spLocks noGrp="1"/>
          </p:cNvSpPr>
          <p:nvPr>
            <p:ph type="ctrTitle"/>
          </p:nvPr>
        </p:nvSpPr>
        <p:spPr>
          <a:xfrm>
            <a:off x="-10160" y="786940"/>
            <a:ext cx="9144000" cy="1143000"/>
          </a:xfrm>
          <a:noFill/>
        </p:spPr>
        <p:txBody>
          <a:bodyPr/>
          <a:lstStyle/>
          <a:p>
            <a:pPr algn="ctr" eaLnBrk="1" hangingPunct="1"/>
            <a:r>
              <a:rPr lang="en-US" altLang="zh-CN" sz="2800" b="1" cap="none" dirty="0" smtClean="0">
                <a:solidFill>
                  <a:schemeClr val="folHlink"/>
                </a:solidFill>
                <a:ea typeface="宋体" pitchFamily="2" charset="-122"/>
                <a:cs typeface="Times New Roman" pitchFamily="18" charset="0"/>
              </a:rPr>
              <a:t>Job Title Benchmarking with Collective </a:t>
            </a:r>
            <a:br>
              <a:rPr lang="en-US" altLang="zh-CN" sz="2800" b="1" cap="none" dirty="0" smtClean="0">
                <a:solidFill>
                  <a:schemeClr val="folHlink"/>
                </a:solidFill>
                <a:ea typeface="宋体" pitchFamily="2" charset="-122"/>
                <a:cs typeface="Times New Roman" pitchFamily="18" charset="0"/>
              </a:rPr>
            </a:br>
            <a:r>
              <a:rPr lang="en-US" altLang="zh-CN" sz="2800" b="1" cap="none" dirty="0" smtClean="0">
                <a:solidFill>
                  <a:schemeClr val="folHlink"/>
                </a:solidFill>
                <a:ea typeface="宋体" pitchFamily="2" charset="-122"/>
                <a:cs typeface="Times New Roman" pitchFamily="18" charset="0"/>
              </a:rPr>
              <a:t>Multi-View Representation Learning</a:t>
            </a:r>
            <a:endParaRPr lang="en-US" altLang="zh-CN" sz="2800" b="1" cap="none" dirty="0">
              <a:solidFill>
                <a:schemeClr val="folHlink"/>
              </a:solidFill>
              <a:ea typeface="宋体" pitchFamily="2" charset="-122"/>
              <a:cs typeface="Times New Roman" pitchFamily="18" charset="0"/>
            </a:endParaRPr>
          </a:p>
        </p:txBody>
      </p:sp>
      <p:sp>
        <p:nvSpPr>
          <p:cNvPr id="9220" name="Rectangle 7"/>
          <p:cNvSpPr>
            <a:spLocks noChangeArrowheads="1"/>
          </p:cNvSpPr>
          <p:nvPr/>
        </p:nvSpPr>
        <p:spPr bwMode="auto">
          <a:xfrm>
            <a:off x="1447800" y="2514600"/>
            <a:ext cx="5867400" cy="1660525"/>
          </a:xfrm>
          <a:prstGeom prst="rect">
            <a:avLst/>
          </a:prstGeom>
          <a:noFill/>
          <a:ln w="9525">
            <a:noFill/>
            <a:miter lim="800000"/>
            <a:headEnd/>
            <a:tailEnd/>
          </a:ln>
        </p:spPr>
        <p:txBody>
          <a:bodyPr/>
          <a:lstStyle/>
          <a:p>
            <a:pPr marL="319088" indent="-319088" algn="ctr" eaLnBrk="0" hangingPunct="0">
              <a:lnSpc>
                <a:spcPct val="70000"/>
              </a:lnSpc>
              <a:spcBef>
                <a:spcPts val="700"/>
              </a:spcBef>
              <a:buClr>
                <a:schemeClr val="accent2"/>
              </a:buClr>
              <a:buSzPct val="60000"/>
              <a:buFont typeface="Wingdings" pitchFamily="2" charset="2"/>
              <a:buNone/>
            </a:pPr>
            <a:endParaRPr lang="en-US" altLang="zh-CN" sz="4100" dirty="0">
              <a:solidFill>
                <a:srgbClr val="402674"/>
              </a:solidFill>
              <a:latin typeface="Book Antiqua" pitchFamily="18" charset="0"/>
              <a:ea typeface="宋体" pitchFamily="2" charset="-122"/>
            </a:endParaRPr>
          </a:p>
        </p:txBody>
      </p:sp>
      <p:sp>
        <p:nvSpPr>
          <p:cNvPr id="10" name="Slide Number Placeholder 9"/>
          <p:cNvSpPr>
            <a:spLocks noGrp="1"/>
          </p:cNvSpPr>
          <p:nvPr>
            <p:ph type="sldNum" sz="quarter" idx="12"/>
          </p:nvPr>
        </p:nvSpPr>
        <p:spPr/>
        <p:txBody>
          <a:bodyPr/>
          <a:lstStyle/>
          <a:p>
            <a:pPr>
              <a:defRPr/>
            </a:pPr>
            <a:fld id="{1ED3A9BF-9704-42DA-9FCC-FEAAF6FA09CB}" type="slidenum">
              <a:rPr lang="zh-CN" altLang="en-US" smtClean="0"/>
              <a:pPr>
                <a:defRPr/>
              </a:pPr>
              <a:t>1</a:t>
            </a:fld>
            <a:endParaRPr lang="en-US" altLang="zh-CN" dirty="0"/>
          </a:p>
        </p:txBody>
      </p:sp>
      <p:sp>
        <p:nvSpPr>
          <p:cNvPr id="12" name="Subtitle 2"/>
          <p:cNvSpPr>
            <a:spLocks noGrp="1"/>
          </p:cNvSpPr>
          <p:nvPr>
            <p:ph type="subTitle" idx="1"/>
          </p:nvPr>
        </p:nvSpPr>
        <p:spPr>
          <a:xfrm>
            <a:off x="-190500" y="2201371"/>
            <a:ext cx="9144000" cy="1066800"/>
          </a:xfrm>
        </p:spPr>
        <p:txBody>
          <a:bodyPr>
            <a:noAutofit/>
          </a:bodyPr>
          <a:lstStyle/>
          <a:p>
            <a:pPr algn="ctr"/>
            <a:r>
              <a:rPr lang="en-US" altLang="zh-CN" sz="1800" dirty="0" err="1">
                <a:solidFill>
                  <a:schemeClr val="bg1"/>
                </a:solidFill>
              </a:rPr>
              <a:t>Denghui</a:t>
            </a:r>
            <a:r>
              <a:rPr lang="zh-CN" altLang="en-US" sz="1800" dirty="0">
                <a:solidFill>
                  <a:schemeClr val="bg1"/>
                </a:solidFill>
              </a:rPr>
              <a:t> </a:t>
            </a:r>
            <a:r>
              <a:rPr lang="en-US" altLang="zh-CN" sz="1800" dirty="0" smtClean="0">
                <a:solidFill>
                  <a:schemeClr val="bg1"/>
                </a:solidFill>
              </a:rPr>
              <a:t>Zhang</a:t>
            </a:r>
            <a:r>
              <a:rPr lang="en-US" altLang="zh-CN" sz="1800" baseline="30000" dirty="0" smtClean="0">
                <a:solidFill>
                  <a:schemeClr val="bg1"/>
                </a:solidFill>
              </a:rPr>
              <a:t>1</a:t>
            </a:r>
            <a:r>
              <a:rPr lang="en-US" altLang="zh-CN" sz="1800" dirty="0" smtClean="0">
                <a:solidFill>
                  <a:schemeClr val="bg1"/>
                </a:solidFill>
              </a:rPr>
              <a:t>,</a:t>
            </a:r>
            <a:r>
              <a:rPr lang="zh-CN" altLang="en-US" sz="1800" dirty="0" smtClean="0">
                <a:solidFill>
                  <a:schemeClr val="bg1"/>
                </a:solidFill>
              </a:rPr>
              <a:t> </a:t>
            </a:r>
            <a:r>
              <a:rPr lang="en-US" altLang="zh-CN" sz="1800" dirty="0" err="1" smtClean="0">
                <a:solidFill>
                  <a:schemeClr val="bg1"/>
                </a:solidFill>
              </a:rPr>
              <a:t>Junming</a:t>
            </a:r>
            <a:r>
              <a:rPr lang="zh-CN" altLang="en-US" sz="1800" dirty="0" smtClean="0">
                <a:solidFill>
                  <a:schemeClr val="bg1"/>
                </a:solidFill>
              </a:rPr>
              <a:t> </a:t>
            </a:r>
            <a:r>
              <a:rPr lang="en-US" altLang="zh-CN" sz="1800" dirty="0" smtClean="0">
                <a:solidFill>
                  <a:schemeClr val="bg1"/>
                </a:solidFill>
              </a:rPr>
              <a:t>Liu</a:t>
            </a:r>
            <a:r>
              <a:rPr lang="en-US" altLang="zh-CN" sz="1800" baseline="30000" dirty="0">
                <a:solidFill>
                  <a:schemeClr val="bg1"/>
                </a:solidFill>
              </a:rPr>
              <a:t>1</a:t>
            </a:r>
            <a:r>
              <a:rPr lang="en-US" altLang="zh-CN" sz="1800" dirty="0" smtClean="0">
                <a:solidFill>
                  <a:schemeClr val="bg1"/>
                </a:solidFill>
              </a:rPr>
              <a:t>,</a:t>
            </a:r>
            <a:r>
              <a:rPr lang="zh-CN" altLang="en-US" sz="1800" dirty="0" smtClean="0">
                <a:solidFill>
                  <a:schemeClr val="bg1"/>
                </a:solidFill>
              </a:rPr>
              <a:t> </a:t>
            </a:r>
            <a:r>
              <a:rPr lang="en-US" altLang="zh-CN" sz="1800" dirty="0" err="1" smtClean="0">
                <a:solidFill>
                  <a:schemeClr val="bg1"/>
                </a:solidFill>
              </a:rPr>
              <a:t>Hengshu</a:t>
            </a:r>
            <a:r>
              <a:rPr lang="zh-CN" altLang="en-US" sz="1800" dirty="0" smtClean="0">
                <a:solidFill>
                  <a:schemeClr val="bg1"/>
                </a:solidFill>
              </a:rPr>
              <a:t> </a:t>
            </a:r>
            <a:r>
              <a:rPr lang="en-US" altLang="zh-CN" sz="1800" dirty="0" smtClean="0">
                <a:solidFill>
                  <a:schemeClr val="bg1"/>
                </a:solidFill>
              </a:rPr>
              <a:t>Zhu</a:t>
            </a:r>
            <a:r>
              <a:rPr lang="en-US" altLang="zh-CN" sz="1800" baseline="30000" dirty="0" smtClean="0">
                <a:solidFill>
                  <a:schemeClr val="bg1"/>
                </a:solidFill>
              </a:rPr>
              <a:t>2</a:t>
            </a:r>
            <a:r>
              <a:rPr lang="en-US" altLang="zh-CN" sz="1800" dirty="0" smtClean="0">
                <a:solidFill>
                  <a:schemeClr val="bg1"/>
                </a:solidFill>
              </a:rPr>
              <a:t>,</a:t>
            </a:r>
            <a:r>
              <a:rPr lang="zh-CN" altLang="en-US" sz="1800" dirty="0" smtClean="0">
                <a:solidFill>
                  <a:schemeClr val="bg1"/>
                </a:solidFill>
              </a:rPr>
              <a:t> </a:t>
            </a:r>
            <a:r>
              <a:rPr lang="en-US" altLang="zh-CN" sz="1800" dirty="0" err="1" smtClean="0">
                <a:solidFill>
                  <a:schemeClr val="bg1"/>
                </a:solidFill>
              </a:rPr>
              <a:t>Yanchi</a:t>
            </a:r>
            <a:r>
              <a:rPr lang="zh-CN" altLang="en-US" sz="1800" dirty="0" smtClean="0">
                <a:solidFill>
                  <a:schemeClr val="bg1"/>
                </a:solidFill>
              </a:rPr>
              <a:t> </a:t>
            </a:r>
            <a:r>
              <a:rPr lang="en-US" altLang="zh-CN" sz="1800" dirty="0" smtClean="0">
                <a:solidFill>
                  <a:schemeClr val="bg1"/>
                </a:solidFill>
              </a:rPr>
              <a:t>Liu</a:t>
            </a:r>
            <a:r>
              <a:rPr lang="en-US" altLang="zh-CN" sz="1800" baseline="30000" dirty="0" smtClean="0">
                <a:solidFill>
                  <a:schemeClr val="bg1"/>
                </a:solidFill>
              </a:rPr>
              <a:t>1</a:t>
            </a:r>
            <a:r>
              <a:rPr lang="en-US" altLang="zh-CN" sz="1800" dirty="0" smtClean="0">
                <a:solidFill>
                  <a:schemeClr val="bg1"/>
                </a:solidFill>
              </a:rPr>
              <a:t>,</a:t>
            </a:r>
          </a:p>
          <a:p>
            <a:pPr algn="ctr"/>
            <a:r>
              <a:rPr lang="zh-CN" altLang="en-US" sz="1800" dirty="0" smtClean="0">
                <a:solidFill>
                  <a:schemeClr val="bg1"/>
                </a:solidFill>
              </a:rPr>
              <a:t> </a:t>
            </a:r>
            <a:r>
              <a:rPr lang="en-US" altLang="zh-CN" sz="1800" dirty="0" smtClean="0">
                <a:solidFill>
                  <a:schemeClr val="bg1"/>
                </a:solidFill>
              </a:rPr>
              <a:t>Lichen</a:t>
            </a:r>
            <a:r>
              <a:rPr lang="zh-CN" altLang="en-US" sz="1800" dirty="0" smtClean="0">
                <a:solidFill>
                  <a:schemeClr val="bg1"/>
                </a:solidFill>
              </a:rPr>
              <a:t> </a:t>
            </a:r>
            <a:r>
              <a:rPr lang="en-US" altLang="zh-CN" sz="1800" dirty="0" smtClean="0">
                <a:solidFill>
                  <a:schemeClr val="bg1"/>
                </a:solidFill>
              </a:rPr>
              <a:t>Wang</a:t>
            </a:r>
            <a:r>
              <a:rPr lang="en-US" altLang="zh-CN" sz="1800" baseline="30000" dirty="0" smtClean="0">
                <a:solidFill>
                  <a:schemeClr val="bg1"/>
                </a:solidFill>
              </a:rPr>
              <a:t>3</a:t>
            </a:r>
            <a:r>
              <a:rPr lang="en-US" altLang="zh-CN" sz="1800" dirty="0" smtClean="0">
                <a:solidFill>
                  <a:schemeClr val="bg1"/>
                </a:solidFill>
              </a:rPr>
              <a:t>,</a:t>
            </a:r>
            <a:r>
              <a:rPr lang="zh-CN" altLang="en-US" sz="1800" dirty="0" smtClean="0">
                <a:solidFill>
                  <a:schemeClr val="bg1"/>
                </a:solidFill>
              </a:rPr>
              <a:t> </a:t>
            </a:r>
            <a:r>
              <a:rPr lang="en-US" altLang="zh-CN" sz="1800" dirty="0" err="1" smtClean="0">
                <a:solidFill>
                  <a:schemeClr val="bg1"/>
                </a:solidFill>
              </a:rPr>
              <a:t>Pengyang</a:t>
            </a:r>
            <a:r>
              <a:rPr lang="zh-CN" altLang="en-US" sz="1800" dirty="0" smtClean="0">
                <a:solidFill>
                  <a:schemeClr val="bg1"/>
                </a:solidFill>
              </a:rPr>
              <a:t> </a:t>
            </a:r>
            <a:r>
              <a:rPr lang="en-US" altLang="zh-CN" sz="1800" dirty="0" smtClean="0">
                <a:solidFill>
                  <a:schemeClr val="bg1"/>
                </a:solidFill>
              </a:rPr>
              <a:t>Wang</a:t>
            </a:r>
            <a:r>
              <a:rPr lang="en-US" altLang="zh-CN" sz="1800" baseline="30000" dirty="0" smtClean="0">
                <a:solidFill>
                  <a:schemeClr val="bg1"/>
                </a:solidFill>
              </a:rPr>
              <a:t>4</a:t>
            </a:r>
            <a:r>
              <a:rPr lang="en-US" altLang="zh-CN" sz="1800" dirty="0" smtClean="0">
                <a:solidFill>
                  <a:schemeClr val="bg1"/>
                </a:solidFill>
              </a:rPr>
              <a:t>,</a:t>
            </a:r>
            <a:r>
              <a:rPr lang="zh-CN" altLang="en-US" sz="1800" dirty="0" smtClean="0">
                <a:solidFill>
                  <a:schemeClr val="bg1"/>
                </a:solidFill>
              </a:rPr>
              <a:t> </a:t>
            </a:r>
            <a:r>
              <a:rPr lang="en-US" altLang="zh-CN" sz="1800" dirty="0" smtClean="0">
                <a:solidFill>
                  <a:schemeClr val="bg1"/>
                </a:solidFill>
              </a:rPr>
              <a:t>Hui</a:t>
            </a:r>
            <a:r>
              <a:rPr lang="zh-CN" altLang="en-US" sz="1800" dirty="0" smtClean="0">
                <a:solidFill>
                  <a:schemeClr val="bg1"/>
                </a:solidFill>
              </a:rPr>
              <a:t> </a:t>
            </a:r>
            <a:r>
              <a:rPr lang="en-US" altLang="zh-CN" sz="1800" dirty="0" smtClean="0">
                <a:solidFill>
                  <a:schemeClr val="bg1"/>
                </a:solidFill>
              </a:rPr>
              <a:t>Xiong</a:t>
            </a:r>
            <a:r>
              <a:rPr lang="en-US" altLang="zh-CN" sz="1800" baseline="30000" dirty="0" smtClean="0">
                <a:solidFill>
                  <a:schemeClr val="bg1"/>
                </a:solidFill>
              </a:rPr>
              <a:t>1</a:t>
            </a:r>
            <a:endParaRPr lang="en-US" altLang="zh-CN" sz="1800" dirty="0" smtClean="0">
              <a:solidFill>
                <a:schemeClr val="bg1"/>
              </a:solidFill>
            </a:endParaRPr>
          </a:p>
        </p:txBody>
      </p:sp>
      <p:pic>
        <p:nvPicPr>
          <p:cNvPr id="3" name="Picture 4" descr="http://d28htnjz2elwuj.cloudfront.net/wp-content/uploads/2013/11/Rutgers_University_New_Brunswick_logo.jpg"/>
          <p:cNvPicPr>
            <a:picLocks noChangeAspect="1" noChangeArrowheads="1"/>
          </p:cNvPicPr>
          <p:nvPr/>
        </p:nvPicPr>
        <p:blipFill rotWithShape="1">
          <a:blip r:embed="rId3">
            <a:extLst>
              <a:ext uri="{28A0092B-C50C-407E-A947-70E740481C1C}">
                <a14:useLocalDpi xmlns:a14="http://schemas.microsoft.com/office/drawing/2010/main" val="0"/>
              </a:ext>
            </a:extLst>
          </a:blip>
          <a:srcRect l="5224" t="35717" r="5347" b="36422"/>
          <a:stretch/>
        </p:blipFill>
        <p:spPr bwMode="auto">
          <a:xfrm>
            <a:off x="2622607" y="4648200"/>
            <a:ext cx="3898786" cy="1214642"/>
          </a:xfrm>
          <a:prstGeom prst="rect">
            <a:avLst/>
          </a:prstGeom>
          <a:noFill/>
          <a:extLst>
            <a:ext uri="{909E8E84-426E-40dd-AFC4-6F175D3DCCD1}">
              <a14:hiddenFill xmlns:a14="http://schemas.microsoft.com/office/drawing/2010/main" xmlns="">
                <a:solidFill>
                  <a:srgbClr val="FFFFFF"/>
                </a:solidFill>
              </a14:hiddenFill>
            </a:ext>
          </a:extLst>
        </p:spPr>
      </p:pic>
      <p:sp>
        <p:nvSpPr>
          <p:cNvPr id="2" name="Rectangle 1"/>
          <p:cNvSpPr/>
          <p:nvPr/>
        </p:nvSpPr>
        <p:spPr>
          <a:xfrm>
            <a:off x="457665" y="3383598"/>
            <a:ext cx="7924335" cy="332014"/>
          </a:xfrm>
          <a:prstGeom prst="rect">
            <a:avLst/>
          </a:prstGeom>
        </p:spPr>
        <p:txBody>
          <a:bodyPr wrap="square">
            <a:spAutoFit/>
          </a:bodyPr>
          <a:lstStyle/>
          <a:p>
            <a:pPr algn="ctr">
              <a:lnSpc>
                <a:spcPct val="150000"/>
              </a:lnSpc>
            </a:pPr>
            <a:r>
              <a:rPr lang="en-US" altLang="zh-CN" sz="1200" baseline="30000" dirty="0" smtClean="0">
                <a:solidFill>
                  <a:schemeClr val="bg1"/>
                </a:solidFill>
              </a:rPr>
              <a:t>1</a:t>
            </a:r>
            <a:r>
              <a:rPr lang="en-US" altLang="zh-CN" sz="1200" dirty="0" smtClean="0">
                <a:solidFill>
                  <a:schemeClr val="bg1"/>
                </a:solidFill>
              </a:rPr>
              <a:t>Rutgers University, </a:t>
            </a:r>
            <a:r>
              <a:rPr lang="en-US" altLang="zh-CN" sz="1200" baseline="30000" dirty="0" smtClean="0">
                <a:solidFill>
                  <a:schemeClr val="bg1"/>
                </a:solidFill>
              </a:rPr>
              <a:t>2</a:t>
            </a:r>
            <a:r>
              <a:rPr lang="en-US" altLang="zh-CN" sz="1200" dirty="0" smtClean="0">
                <a:solidFill>
                  <a:schemeClr val="bg1"/>
                </a:solidFill>
              </a:rPr>
              <a:t>Baidu </a:t>
            </a:r>
            <a:r>
              <a:rPr lang="en-US" altLang="zh-CN" sz="1200" dirty="0" err="1" smtClean="0">
                <a:solidFill>
                  <a:schemeClr val="bg1"/>
                </a:solidFill>
              </a:rPr>
              <a:t>Inc</a:t>
            </a:r>
            <a:r>
              <a:rPr lang="en-US" altLang="zh-CN" sz="1200" dirty="0" smtClean="0">
                <a:solidFill>
                  <a:schemeClr val="bg1"/>
                </a:solidFill>
              </a:rPr>
              <a:t>,</a:t>
            </a:r>
            <a:r>
              <a:rPr lang="zh-CN" altLang="en-US" sz="1200" dirty="0" smtClean="0">
                <a:solidFill>
                  <a:schemeClr val="bg1"/>
                </a:solidFill>
              </a:rPr>
              <a:t> </a:t>
            </a:r>
            <a:r>
              <a:rPr lang="en-US" altLang="zh-CN" sz="1200" baseline="30000" dirty="0" smtClean="0">
                <a:solidFill>
                  <a:schemeClr val="bg1"/>
                </a:solidFill>
              </a:rPr>
              <a:t>3</a:t>
            </a:r>
            <a:r>
              <a:rPr lang="en-US" altLang="zh-CN" sz="1200" dirty="0" smtClean="0">
                <a:solidFill>
                  <a:schemeClr val="bg1"/>
                </a:solidFill>
              </a:rPr>
              <a:t>Northeastern University, </a:t>
            </a:r>
            <a:r>
              <a:rPr lang="en-US" altLang="zh-CN" sz="1200" baseline="30000" dirty="0" smtClean="0">
                <a:solidFill>
                  <a:schemeClr val="bg1"/>
                </a:solidFill>
              </a:rPr>
              <a:t>4</a:t>
            </a:r>
            <a:r>
              <a:rPr lang="en-US" altLang="zh-CN" sz="1200" dirty="0" smtClean="0">
                <a:solidFill>
                  <a:schemeClr val="bg1"/>
                </a:solidFill>
              </a:rPr>
              <a:t>University </a:t>
            </a:r>
            <a:r>
              <a:rPr lang="en-US" altLang="zh-CN" sz="1200" dirty="0">
                <a:solidFill>
                  <a:schemeClr val="bg1"/>
                </a:solidFill>
              </a:rPr>
              <a:t>of Central </a:t>
            </a:r>
            <a:r>
              <a:rPr lang="en-US" altLang="zh-CN" sz="1200" dirty="0" smtClean="0">
                <a:solidFill>
                  <a:schemeClr val="bg1"/>
                </a:solidFill>
              </a:rPr>
              <a:t>Florida</a:t>
            </a:r>
            <a:endParaRPr lang="en-US" sz="1200"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10</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2000" b="1" dirty="0">
                <a:solidFill>
                  <a:schemeClr val="tx2"/>
                </a:solidFill>
                <a:latin typeface="Palatino Linotype" pitchFamily="18" charset="0"/>
                <a:ea typeface="宋体" pitchFamily="2" charset="-122"/>
              </a:rPr>
              <a:t>Collective Multi-view Representation Learning</a:t>
            </a:r>
          </a:p>
        </p:txBody>
      </p:sp>
      <p:sp>
        <p:nvSpPr>
          <p:cNvPr id="10" name="TextBox 9">
            <a:extLst>
              <a:ext uri="{FF2B5EF4-FFF2-40B4-BE49-F238E27FC236}">
                <a16:creationId xmlns:a16="http://schemas.microsoft.com/office/drawing/2014/main" xmlns="" id="{1EACB4DB-CAFB-654F-8A6B-CA316546BAFC}"/>
              </a:ext>
            </a:extLst>
          </p:cNvPr>
          <p:cNvSpPr txBox="1"/>
          <p:nvPr/>
        </p:nvSpPr>
        <p:spPr>
          <a:xfrm>
            <a:off x="4485482" y="5758190"/>
            <a:ext cx="4138612" cy="261610"/>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a:t>8</a:t>
            </a:r>
            <a:r>
              <a:rPr lang="en-US" altLang="zh-CN" sz="1100" dirty="0" smtClean="0"/>
              <a:t>:</a:t>
            </a:r>
            <a:r>
              <a:rPr lang="zh-CN" altLang="en-US" sz="1100" dirty="0" smtClean="0"/>
              <a:t> </a:t>
            </a:r>
            <a:r>
              <a:rPr lang="en-US" altLang="zh-CN" sz="1100" dirty="0" smtClean="0"/>
              <a:t>Collective</a:t>
            </a:r>
            <a:r>
              <a:rPr lang="zh-CN" altLang="en-US" sz="1100" dirty="0" smtClean="0"/>
              <a:t> </a:t>
            </a:r>
            <a:r>
              <a:rPr lang="en-US" altLang="zh-CN" sz="1100" dirty="0" smtClean="0"/>
              <a:t>Multi-View</a:t>
            </a:r>
            <a:r>
              <a:rPr lang="zh-CN" altLang="en-US" sz="1100" dirty="0" smtClean="0"/>
              <a:t> </a:t>
            </a:r>
            <a:r>
              <a:rPr lang="en-US" altLang="zh-CN" sz="1100" dirty="0" smtClean="0"/>
              <a:t>Representation</a:t>
            </a:r>
            <a:r>
              <a:rPr lang="zh-CN" altLang="en-US" sz="1100" dirty="0" smtClean="0"/>
              <a:t> </a:t>
            </a:r>
            <a:r>
              <a:rPr lang="en-US" altLang="zh-CN" sz="1100" dirty="0" smtClean="0"/>
              <a:t>Learning</a:t>
            </a:r>
            <a:endParaRPr lang="en-US" sz="1100" dirty="0"/>
          </a:p>
        </p:txBody>
      </p:sp>
      <mc:AlternateContent xmlns:mc="http://schemas.openxmlformats.org/markup-compatibility/2006" xmlns:a14="http://schemas.microsoft.com/office/drawing/2010/main">
        <mc:Choice Requires="a14">
          <p:sp>
            <p:nvSpPr>
              <p:cNvPr id="2" name="Rectangle 1"/>
              <p:cNvSpPr/>
              <p:nvPr/>
            </p:nvSpPr>
            <p:spPr>
              <a:xfrm>
                <a:off x="558414" y="3565104"/>
                <a:ext cx="2560123" cy="719877"/>
              </a:xfrm>
              <a:prstGeom prst="rect">
                <a:avLst/>
              </a:prstGeom>
            </p:spPr>
            <p:txBody>
              <a:bodyPr wrap="none">
                <a:spAutoFit/>
              </a:bodyPr>
              <a:lstStyle/>
              <a:p>
                <a:pPr>
                  <a:spcAft>
                    <a:spcPts val="600"/>
                  </a:spcAft>
                </a:pPr>
                <a14:m>
                  <m:oMathPara xmlns:m="http://schemas.openxmlformats.org/officeDocument/2006/math">
                    <m:oMathParaPr>
                      <m:jc m:val="centerGroup"/>
                    </m:oMathParaPr>
                    <m:oMath xmlns:m="http://schemas.openxmlformats.org/officeDocument/2006/math">
                      <m:sSub>
                        <m:sSubPr>
                          <m:ctrlPr>
                            <a:rPr lang="en-US" sz="1400" i="1" smtClean="0">
                              <a:solidFill>
                                <a:schemeClr val="tx1"/>
                              </a:solidFill>
                              <a:latin typeface="Cambria Math" charset="0"/>
                            </a:rPr>
                          </m:ctrlPr>
                        </m:sSubPr>
                        <m:e>
                          <m:r>
                            <a:rPr lang="en-US" sz="1400" i="1">
                              <a:solidFill>
                                <a:schemeClr val="tx1"/>
                              </a:solidFill>
                              <a:latin typeface="Cambria Math" panose="02040503050406030204" pitchFamily="18" charset="0"/>
                            </a:rPr>
                            <m:t>𝑂</m:t>
                          </m:r>
                        </m:e>
                        <m:sub>
                          <m:r>
                            <a:rPr lang="en-US" sz="1400" i="1">
                              <a:solidFill>
                                <a:schemeClr val="tx1"/>
                              </a:solidFill>
                              <a:latin typeface="Cambria Math" panose="02040503050406030204" pitchFamily="18" charset="0"/>
                            </a:rPr>
                            <m:t>𝑁</m:t>
                          </m:r>
                        </m:sub>
                      </m:sSub>
                      <m:r>
                        <a:rPr lang="en-US" sz="1400" i="1">
                          <a:solidFill>
                            <a:schemeClr val="tx1"/>
                          </a:solidFill>
                          <a:latin typeface="Cambria Math" panose="02040503050406030204" pitchFamily="18" charset="0"/>
                        </a:rPr>
                        <m:t>=−</m:t>
                      </m:r>
                      <m:nary>
                        <m:naryPr>
                          <m:chr m:val="∑"/>
                          <m:supHide m:val="on"/>
                          <m:ctrlPr>
                            <a:rPr lang="en-US" sz="1400" i="1">
                              <a:solidFill>
                                <a:schemeClr val="tx1"/>
                              </a:solidFill>
                              <a:latin typeface="Cambria Math" charset="0"/>
                            </a:rPr>
                          </m:ctrlPr>
                        </m:naryPr>
                        <m:sub>
                          <m:r>
                            <m:rPr>
                              <m:brk m:alnAt="7"/>
                            </m:rPr>
                            <a:rPr lang="en-US" sz="1400" i="1">
                              <a:solidFill>
                                <a:schemeClr val="tx1"/>
                              </a:solidFill>
                              <a:latin typeface="Cambria Math" panose="02040503050406030204" pitchFamily="18" charset="0"/>
                            </a:rPr>
                            <m:t>(</m:t>
                          </m:r>
                          <m:r>
                            <a:rPr lang="en-US" sz="1400" i="1">
                              <a:solidFill>
                                <a:schemeClr val="tx1"/>
                              </a:solidFill>
                              <a:latin typeface="Cambria Math" panose="02040503050406030204" pitchFamily="18" charset="0"/>
                            </a:rPr>
                            <m:t>𝑖</m:t>
                          </m:r>
                          <m:r>
                            <a:rPr lang="en-US" sz="1400" i="1">
                              <a:solidFill>
                                <a:schemeClr val="tx1"/>
                              </a:solidFill>
                              <a:latin typeface="Cambria Math" panose="02040503050406030204" pitchFamily="18" charset="0"/>
                            </a:rPr>
                            <m:t>,</m:t>
                          </m:r>
                          <m:r>
                            <a:rPr lang="en-US" sz="1400" i="1">
                              <a:solidFill>
                                <a:schemeClr val="tx1"/>
                              </a:solidFill>
                              <a:latin typeface="Cambria Math" panose="02040503050406030204" pitchFamily="18" charset="0"/>
                            </a:rPr>
                            <m:t>𝑗</m:t>
                          </m:r>
                          <m:r>
                            <a:rPr lang="en-US" sz="1400" i="1">
                              <a:solidFill>
                                <a:schemeClr val="tx1"/>
                              </a:solidFill>
                              <a:latin typeface="Cambria Math" panose="02040503050406030204" pitchFamily="18" charset="0"/>
                              <a:ea typeface="Cambria Math" panose="02040503050406030204" pitchFamily="18" charset="0"/>
                            </a:rPr>
                            <m:t>∈</m:t>
                          </m:r>
                          <m:r>
                            <a:rPr lang="en-US" sz="1400" i="1">
                              <a:solidFill>
                                <a:schemeClr val="tx1"/>
                              </a:solidFill>
                              <a:latin typeface="Cambria Math" panose="02040503050406030204" pitchFamily="18" charset="0"/>
                              <a:ea typeface="Cambria Math" panose="02040503050406030204" pitchFamily="18" charset="0"/>
                            </a:rPr>
                            <m:t>𝐸</m:t>
                          </m:r>
                          <m:r>
                            <a:rPr lang="en-US" sz="1400" i="1">
                              <a:solidFill>
                                <a:schemeClr val="tx1"/>
                              </a:solidFill>
                              <a:latin typeface="Cambria Math" panose="02040503050406030204" pitchFamily="18" charset="0"/>
                            </a:rPr>
                            <m:t>)</m:t>
                          </m:r>
                        </m:sub>
                        <m:sup/>
                        <m:e>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𝑤</m:t>
                              </m:r>
                            </m:e>
                            <m:sub>
                              <m:r>
                                <a:rPr lang="en-US" sz="1400" i="1">
                                  <a:solidFill>
                                    <a:schemeClr val="tx1"/>
                                  </a:solidFill>
                                  <a:latin typeface="Cambria Math" panose="02040503050406030204" pitchFamily="18" charset="0"/>
                                </a:rPr>
                                <m:t>𝑖𝑗</m:t>
                              </m:r>
                            </m:sub>
                          </m:sSub>
                          <m:r>
                            <m:rPr>
                              <m:sty m:val="p"/>
                            </m:rPr>
                            <a:rPr lang="en-US" sz="1400">
                              <a:solidFill>
                                <a:schemeClr val="tx1"/>
                              </a:solidFill>
                              <a:latin typeface="Cambria Math" panose="02040503050406030204" pitchFamily="18" charset="0"/>
                            </a:rPr>
                            <m:t>log</m:t>
                          </m:r>
                          <m:r>
                            <a:rPr lang="en-US" sz="1400" i="1">
                              <a:solidFill>
                                <a:schemeClr val="tx1"/>
                              </a:solidFill>
                              <a:latin typeface="Cambria Math" panose="02040503050406030204" pitchFamily="18" charset="0"/>
                            </a:rPr>
                            <m:t>⁡(</m:t>
                          </m:r>
                          <m:r>
                            <a:rPr lang="en-US" sz="1400" i="1">
                              <a:solidFill>
                                <a:schemeClr val="tx1"/>
                              </a:solidFill>
                              <a:latin typeface="Cambria Math" panose="02040503050406030204" pitchFamily="18" charset="0"/>
                            </a:rPr>
                            <m:t>𝑝</m:t>
                          </m:r>
                          <m:r>
                            <a:rPr lang="en-US" sz="1400" i="1">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𝑗</m:t>
                              </m:r>
                            </m:sub>
                          </m:sSub>
                          <m:r>
                            <a:rPr lang="en-US" sz="1400" i="1">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𝑖</m:t>
                              </m:r>
                            </m:sub>
                          </m:sSub>
                          <m:r>
                            <a:rPr lang="en-US" sz="1400" i="1">
                              <a:solidFill>
                                <a:schemeClr val="tx1"/>
                              </a:solidFill>
                              <a:latin typeface="Cambria Math" panose="02040503050406030204" pitchFamily="18" charset="0"/>
                            </a:rPr>
                            <m:t>))</m:t>
                          </m:r>
                        </m:e>
                      </m:nary>
                    </m:oMath>
                  </m:oMathPara>
                </a14:m>
                <a:endParaRPr lang="en-US" sz="1400" dirty="0">
                  <a:solidFill>
                    <a:schemeClr val="tx1"/>
                  </a:solidFill>
                </a:endParaRPr>
              </a:p>
            </p:txBody>
          </p:sp>
        </mc:Choice>
        <mc:Fallback xmlns="">
          <p:sp>
            <p:nvSpPr>
              <p:cNvPr id="2" name="Rectangle 1"/>
              <p:cNvSpPr>
                <a:spLocks noRot="1" noChangeAspect="1" noMove="1" noResize="1" noEditPoints="1" noAdjustHandles="1" noChangeArrowheads="1" noChangeShapeType="1" noTextEdit="1"/>
              </p:cNvSpPr>
              <p:nvPr/>
            </p:nvSpPr>
            <p:spPr>
              <a:xfrm>
                <a:off x="558414" y="3565104"/>
                <a:ext cx="2560123" cy="719877"/>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Rectangle 2"/>
              <p:cNvSpPr/>
              <p:nvPr/>
            </p:nvSpPr>
            <p:spPr>
              <a:xfrm>
                <a:off x="533400" y="4191000"/>
                <a:ext cx="2441566" cy="788742"/>
              </a:xfrm>
              <a:prstGeom prst="rect">
                <a:avLst/>
              </a:prstGeom>
            </p:spPr>
            <p:txBody>
              <a:bodyPr wrap="none">
                <a:spAutoFit/>
              </a:bodyPr>
              <a:lstStyle/>
              <a:p>
                <a:pPr>
                  <a:spcAft>
                    <a:spcPts val="600"/>
                  </a:spcAft>
                </a:pPr>
                <a14:m>
                  <m:oMathPara xmlns:m="http://schemas.openxmlformats.org/officeDocument/2006/math">
                    <m:oMathParaPr>
                      <m:jc m:val="centerGroup"/>
                    </m:oMathParaPr>
                    <m:oMath xmlns:m="http://schemas.openxmlformats.org/officeDocument/2006/math">
                      <m:r>
                        <a:rPr lang="en-US" sz="1400" i="1" smtClean="0">
                          <a:solidFill>
                            <a:schemeClr val="tx1"/>
                          </a:solidFill>
                          <a:latin typeface="Cambria Math" panose="02040503050406030204" pitchFamily="18" charset="0"/>
                        </a:rPr>
                        <m:t>𝑝</m:t>
                      </m:r>
                      <m:d>
                        <m:dPr>
                          <m:ctrlPr>
                            <a:rPr lang="en-US" sz="1400" i="1">
                              <a:solidFill>
                                <a:schemeClr val="tx1"/>
                              </a:solidFill>
                              <a:latin typeface="Cambria Math" charset="0"/>
                            </a:rPr>
                          </m:ctrlPr>
                        </m:dPr>
                        <m:e>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𝑗</m:t>
                              </m:r>
                            </m:sub>
                          </m:sSub>
                        </m:e>
                        <m:e>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𝑖</m:t>
                              </m:r>
                            </m:sub>
                          </m:sSub>
                        </m:e>
                      </m:d>
                      <m:r>
                        <a:rPr lang="en-US" sz="1400" i="1">
                          <a:solidFill>
                            <a:schemeClr val="tx1"/>
                          </a:solidFill>
                          <a:latin typeface="Cambria Math" panose="02040503050406030204" pitchFamily="18" charset="0"/>
                        </a:rPr>
                        <m:t>=</m:t>
                      </m:r>
                      <m:f>
                        <m:fPr>
                          <m:ctrlPr>
                            <a:rPr lang="en-US" sz="1400" i="1">
                              <a:solidFill>
                                <a:schemeClr val="tx1"/>
                              </a:solidFill>
                              <a:latin typeface="Cambria Math" charset="0"/>
                            </a:rPr>
                          </m:ctrlPr>
                        </m:fPr>
                        <m:num>
                          <m:r>
                            <m:rPr>
                              <m:sty m:val="p"/>
                            </m:rPr>
                            <a:rPr lang="en-US" sz="1400">
                              <a:solidFill>
                                <a:schemeClr val="tx1"/>
                              </a:solidFill>
                              <a:latin typeface="Cambria Math" panose="02040503050406030204" pitchFamily="18" charset="0"/>
                            </a:rPr>
                            <m:t>exp</m:t>
                          </m:r>
                          <m:r>
                            <a:rPr lang="en-US" sz="1400" i="1">
                              <a:solidFill>
                                <a:schemeClr val="tx1"/>
                              </a:solidFill>
                              <a:latin typeface="Cambria Math" panose="02040503050406030204" pitchFamily="18" charset="0"/>
                            </a:rPr>
                            <m:t>⁡(</m:t>
                          </m:r>
                          <m:sSubSup>
                            <m:sSubSupPr>
                              <m:ctrlPr>
                                <a:rPr lang="en-US" sz="1400" i="1">
                                  <a:solidFill>
                                    <a:schemeClr val="tx1"/>
                                  </a:solidFill>
                                  <a:latin typeface="Cambria Math" charset="0"/>
                                </a:rPr>
                              </m:ctrlPr>
                            </m:sSubSupPr>
                            <m:e>
                              <m:acc>
                                <m:accPr>
                                  <m:chr m:val="⃗"/>
                                  <m:ctrlPr>
                                    <a:rPr lang="en-US" sz="1400" i="1">
                                      <a:solidFill>
                                        <a:schemeClr val="tx1"/>
                                      </a:solidFill>
                                      <a:latin typeface="Cambria Math" charset="0"/>
                                    </a:rPr>
                                  </m:ctrlPr>
                                </m:accPr>
                                <m:e>
                                  <m:sSup>
                                    <m:sSupPr>
                                      <m:ctrlPr>
                                        <a:rPr lang="en-US" sz="1400" i="1">
                                          <a:solidFill>
                                            <a:schemeClr val="tx1"/>
                                          </a:solidFill>
                                          <a:latin typeface="Cambria Math" charset="0"/>
                                        </a:rPr>
                                      </m:ctrlPr>
                                    </m:sSupPr>
                                    <m:e>
                                      <m:r>
                                        <a:rPr lang="en-US" sz="1400" i="1">
                                          <a:solidFill>
                                            <a:schemeClr val="tx1"/>
                                          </a:solidFill>
                                          <a:latin typeface="Cambria Math" panose="02040503050406030204" pitchFamily="18" charset="0"/>
                                        </a:rPr>
                                        <m:t>𝑒</m:t>
                                      </m:r>
                                    </m:e>
                                    <m:sup>
                                      <m:r>
                                        <a:rPr lang="en-US" sz="1400" i="1">
                                          <a:solidFill>
                                            <a:schemeClr val="tx1"/>
                                          </a:solidFill>
                                          <a:latin typeface="Cambria Math" panose="02040503050406030204" pitchFamily="18" charset="0"/>
                                        </a:rPr>
                                        <m:t>′</m:t>
                                      </m:r>
                                    </m:sup>
                                  </m:sSup>
                                </m:e>
                              </m:acc>
                            </m:e>
                            <m:sub>
                              <m:r>
                                <a:rPr lang="en-US" sz="1400" i="1">
                                  <a:solidFill>
                                    <a:schemeClr val="tx1"/>
                                  </a:solidFill>
                                  <a:latin typeface="Cambria Math" panose="02040503050406030204" pitchFamily="18" charset="0"/>
                                </a:rPr>
                                <m:t>𝑗</m:t>
                              </m:r>
                            </m:sub>
                            <m:sup>
                              <m:r>
                                <a:rPr lang="en-US" sz="1400" i="1">
                                  <a:solidFill>
                                    <a:schemeClr val="tx1"/>
                                  </a:solidFill>
                                  <a:latin typeface="Cambria Math" panose="02040503050406030204" pitchFamily="18" charset="0"/>
                                </a:rPr>
                                <m:t>𝑇</m:t>
                              </m:r>
                            </m:sup>
                          </m:sSubSup>
                          <m:r>
                            <a:rPr lang="en-US" sz="1400" i="1">
                              <a:solidFill>
                                <a:schemeClr val="tx1"/>
                              </a:solidFill>
                              <a:latin typeface="Cambria Math" panose="02040503050406030204" pitchFamily="18" charset="0"/>
                              <a:ea typeface="Cambria Math" panose="02040503050406030204" pitchFamily="18" charset="0"/>
                            </a:rPr>
                            <m:t>∙</m:t>
                          </m:r>
                          <m:sSub>
                            <m:sSubPr>
                              <m:ctrlPr>
                                <a:rPr lang="en-US" sz="1400" i="1">
                                  <a:solidFill>
                                    <a:schemeClr val="tx1"/>
                                  </a:solidFill>
                                  <a:latin typeface="Cambria Math" charset="0"/>
                                  <a:ea typeface="Cambria Math" panose="02040503050406030204" pitchFamily="18" charset="0"/>
                                </a:rPr>
                              </m:ctrlPr>
                            </m:sSubPr>
                            <m:e>
                              <m:acc>
                                <m:accPr>
                                  <m:chr m:val="⃗"/>
                                  <m:ctrlPr>
                                    <a:rPr lang="en-US" sz="1400" i="1">
                                      <a:solidFill>
                                        <a:schemeClr val="tx1"/>
                                      </a:solidFill>
                                      <a:latin typeface="Cambria Math" charset="0"/>
                                      <a:ea typeface="Cambria Math" panose="02040503050406030204" pitchFamily="18" charset="0"/>
                                    </a:rPr>
                                  </m:ctrlPr>
                                </m:accPr>
                                <m:e>
                                  <m:r>
                                    <a:rPr lang="en-US" sz="1400" i="1">
                                      <a:solidFill>
                                        <a:schemeClr val="tx1"/>
                                      </a:solidFill>
                                      <a:latin typeface="Cambria Math" panose="02040503050406030204" pitchFamily="18" charset="0"/>
                                      <a:ea typeface="Cambria Math" panose="02040503050406030204" pitchFamily="18" charset="0"/>
                                    </a:rPr>
                                    <m:t>𝑒</m:t>
                                  </m:r>
                                </m:e>
                              </m:acc>
                            </m:e>
                            <m:sub>
                              <m:r>
                                <a:rPr lang="en-US" sz="1400" i="1">
                                  <a:solidFill>
                                    <a:schemeClr val="tx1"/>
                                  </a:solidFill>
                                  <a:latin typeface="Cambria Math" panose="02040503050406030204" pitchFamily="18" charset="0"/>
                                  <a:ea typeface="Cambria Math" panose="02040503050406030204" pitchFamily="18" charset="0"/>
                                </a:rPr>
                                <m:t>𝑖</m:t>
                              </m:r>
                            </m:sub>
                          </m:sSub>
                          <m:r>
                            <a:rPr lang="en-US" sz="1400" i="1">
                              <a:solidFill>
                                <a:schemeClr val="tx1"/>
                              </a:solidFill>
                              <a:latin typeface="Cambria Math" panose="02040503050406030204" pitchFamily="18" charset="0"/>
                              <a:ea typeface="Cambria Math" panose="02040503050406030204" pitchFamily="18" charset="0"/>
                            </a:rPr>
                            <m:t>)</m:t>
                          </m:r>
                        </m:num>
                        <m:den>
                          <m:nary>
                            <m:naryPr>
                              <m:chr m:val="∑"/>
                              <m:limLoc m:val="subSup"/>
                              <m:ctrlPr>
                                <a:rPr lang="en-US" sz="1400" i="1">
                                  <a:solidFill>
                                    <a:schemeClr val="tx1"/>
                                  </a:solidFill>
                                  <a:latin typeface="Cambria Math" charset="0"/>
                                </a:rPr>
                              </m:ctrlPr>
                            </m:naryPr>
                            <m:sub>
                              <m:r>
                                <m:rPr>
                                  <m:brk m:alnAt="25"/>
                                </m:rPr>
                                <a:rPr lang="en-US" sz="1400" i="1">
                                  <a:solidFill>
                                    <a:schemeClr val="tx1"/>
                                  </a:solidFill>
                                  <a:latin typeface="Cambria Math" panose="02040503050406030204" pitchFamily="18" charset="0"/>
                                </a:rPr>
                                <m:t>𝑘</m:t>
                              </m:r>
                              <m:r>
                                <a:rPr lang="en-US" sz="1400" i="1">
                                  <a:solidFill>
                                    <a:schemeClr val="tx1"/>
                                  </a:solidFill>
                                  <a:latin typeface="Cambria Math" panose="02040503050406030204" pitchFamily="18" charset="0"/>
                                </a:rPr>
                                <m:t>=1</m:t>
                              </m:r>
                            </m:sub>
                            <m:sup>
                              <m:d>
                                <m:dPr>
                                  <m:begChr m:val="|"/>
                                  <m:endChr m:val="|"/>
                                  <m:ctrlPr>
                                    <a:rPr lang="en-US" sz="1400" i="1">
                                      <a:solidFill>
                                        <a:schemeClr val="tx1"/>
                                      </a:solidFill>
                                      <a:latin typeface="Cambria Math" charset="0"/>
                                    </a:rPr>
                                  </m:ctrlPr>
                                </m:dPr>
                                <m:e>
                                  <m:r>
                                    <a:rPr lang="en-US" sz="1400" i="1">
                                      <a:solidFill>
                                        <a:schemeClr val="tx1"/>
                                      </a:solidFill>
                                      <a:latin typeface="Cambria Math" panose="02040503050406030204" pitchFamily="18" charset="0"/>
                                    </a:rPr>
                                    <m:t>𝑉</m:t>
                                  </m:r>
                                </m:e>
                              </m:d>
                            </m:sup>
                            <m:e>
                              <m:r>
                                <m:rPr>
                                  <m:sty m:val="p"/>
                                </m:rPr>
                                <a:rPr lang="en-US" sz="1400">
                                  <a:solidFill>
                                    <a:schemeClr val="tx1"/>
                                  </a:solidFill>
                                  <a:latin typeface="Cambria Math" panose="02040503050406030204" pitchFamily="18" charset="0"/>
                                </a:rPr>
                                <m:t>exp</m:t>
                              </m:r>
                              <m:r>
                                <a:rPr lang="en-US" sz="1400" i="1">
                                  <a:solidFill>
                                    <a:schemeClr val="tx1"/>
                                  </a:solidFill>
                                  <a:latin typeface="Cambria Math" panose="02040503050406030204" pitchFamily="18" charset="0"/>
                                </a:rPr>
                                <m:t>⁡(</m:t>
                              </m:r>
                              <m:sSubSup>
                                <m:sSubSupPr>
                                  <m:ctrlPr>
                                    <a:rPr lang="en-US" sz="1400" i="1">
                                      <a:solidFill>
                                        <a:schemeClr val="tx1"/>
                                      </a:solidFill>
                                      <a:latin typeface="Cambria Math" charset="0"/>
                                    </a:rPr>
                                  </m:ctrlPr>
                                </m:sSubSupPr>
                                <m:e>
                                  <m:acc>
                                    <m:accPr>
                                      <m:chr m:val="⃗"/>
                                      <m:ctrlPr>
                                        <a:rPr lang="en-US" sz="1400" i="1">
                                          <a:solidFill>
                                            <a:schemeClr val="tx1"/>
                                          </a:solidFill>
                                          <a:latin typeface="Cambria Math" charset="0"/>
                                        </a:rPr>
                                      </m:ctrlPr>
                                    </m:accPr>
                                    <m:e>
                                      <m:r>
                                        <a:rPr lang="en-US" sz="1400" i="1">
                                          <a:solidFill>
                                            <a:schemeClr val="tx1"/>
                                          </a:solidFill>
                                          <a:latin typeface="Cambria Math" panose="02040503050406030204" pitchFamily="18" charset="0"/>
                                        </a:rPr>
                                        <m:t>𝑒</m:t>
                                      </m:r>
                                      <m:r>
                                        <a:rPr lang="en-US" sz="1400" i="1">
                                          <a:solidFill>
                                            <a:schemeClr val="tx1"/>
                                          </a:solidFill>
                                          <a:latin typeface="Cambria Math" panose="02040503050406030204" pitchFamily="18" charset="0"/>
                                        </a:rPr>
                                        <m:t>′</m:t>
                                      </m:r>
                                    </m:e>
                                  </m:acc>
                                </m:e>
                                <m:sub>
                                  <m:r>
                                    <a:rPr lang="en-US" sz="1400" i="1">
                                      <a:solidFill>
                                        <a:schemeClr val="tx1"/>
                                      </a:solidFill>
                                      <a:latin typeface="Cambria Math" panose="02040503050406030204" pitchFamily="18" charset="0"/>
                                    </a:rPr>
                                    <m:t>𝑘</m:t>
                                  </m:r>
                                </m:sub>
                                <m:sup>
                                  <m:r>
                                    <a:rPr lang="en-US" sz="1400" i="1">
                                      <a:solidFill>
                                        <a:schemeClr val="tx1"/>
                                      </a:solidFill>
                                      <a:latin typeface="Cambria Math" panose="02040503050406030204" pitchFamily="18" charset="0"/>
                                    </a:rPr>
                                    <m:t>𝑇</m:t>
                                  </m:r>
                                </m:sup>
                              </m:sSubSup>
                              <m:r>
                                <a:rPr lang="en-US" sz="1400" i="1">
                                  <a:solidFill>
                                    <a:schemeClr val="tx1"/>
                                  </a:solidFill>
                                  <a:latin typeface="Cambria Math" panose="02040503050406030204" pitchFamily="18" charset="0"/>
                                  <a:ea typeface="Cambria Math" panose="02040503050406030204" pitchFamily="18" charset="0"/>
                                </a:rPr>
                                <m:t>∙</m:t>
                              </m:r>
                              <m:sSub>
                                <m:sSubPr>
                                  <m:ctrlPr>
                                    <a:rPr lang="en-US" sz="1400" i="1">
                                      <a:solidFill>
                                        <a:schemeClr val="tx1"/>
                                      </a:solidFill>
                                      <a:latin typeface="Cambria Math" charset="0"/>
                                      <a:ea typeface="Cambria Math" panose="02040503050406030204" pitchFamily="18" charset="0"/>
                                    </a:rPr>
                                  </m:ctrlPr>
                                </m:sSubPr>
                                <m:e>
                                  <m:acc>
                                    <m:accPr>
                                      <m:chr m:val="⃗"/>
                                      <m:ctrlPr>
                                        <a:rPr lang="en-US" sz="1400" i="1">
                                          <a:solidFill>
                                            <a:schemeClr val="tx1"/>
                                          </a:solidFill>
                                          <a:latin typeface="Cambria Math" charset="0"/>
                                          <a:ea typeface="Cambria Math" panose="02040503050406030204" pitchFamily="18" charset="0"/>
                                        </a:rPr>
                                      </m:ctrlPr>
                                    </m:accPr>
                                    <m:e>
                                      <m:r>
                                        <a:rPr lang="en-US" sz="1400" i="1">
                                          <a:solidFill>
                                            <a:schemeClr val="tx1"/>
                                          </a:solidFill>
                                          <a:latin typeface="Cambria Math" panose="02040503050406030204" pitchFamily="18" charset="0"/>
                                          <a:ea typeface="Cambria Math" panose="02040503050406030204" pitchFamily="18" charset="0"/>
                                        </a:rPr>
                                        <m:t>𝑒</m:t>
                                      </m:r>
                                    </m:e>
                                  </m:acc>
                                </m:e>
                                <m:sub>
                                  <m:r>
                                    <a:rPr lang="en-US" sz="1400" i="1">
                                      <a:solidFill>
                                        <a:schemeClr val="tx1"/>
                                      </a:solidFill>
                                      <a:latin typeface="Cambria Math" panose="02040503050406030204" pitchFamily="18" charset="0"/>
                                      <a:ea typeface="Cambria Math" panose="02040503050406030204" pitchFamily="18" charset="0"/>
                                    </a:rPr>
                                    <m:t>𝑖</m:t>
                                  </m:r>
                                </m:sub>
                              </m:sSub>
                              <m:r>
                                <a:rPr lang="en-US" sz="1400" i="1">
                                  <a:solidFill>
                                    <a:schemeClr val="tx1"/>
                                  </a:solidFill>
                                  <a:latin typeface="Cambria Math" panose="02040503050406030204" pitchFamily="18" charset="0"/>
                                </a:rPr>
                                <m:t>)</m:t>
                              </m:r>
                            </m:e>
                          </m:nary>
                        </m:den>
                      </m:f>
                    </m:oMath>
                  </m:oMathPara>
                </a14:m>
                <a:endParaRPr lang="en-US" sz="1400" dirty="0">
                  <a:solidFill>
                    <a:schemeClr val="tx1"/>
                  </a:solidFill>
                </a:endParaRPr>
              </a:p>
            </p:txBody>
          </p:sp>
        </mc:Choice>
        <mc:Fallback xmlns="">
          <p:sp>
            <p:nvSpPr>
              <p:cNvPr id="3" name="Rectangle 2"/>
              <p:cNvSpPr>
                <a:spLocks noRot="1" noChangeAspect="1" noMove="1" noResize="1" noEditPoints="1" noAdjustHandles="1" noChangeArrowheads="1" noChangeShapeType="1" noTextEdit="1"/>
              </p:cNvSpPr>
              <p:nvPr/>
            </p:nvSpPr>
            <p:spPr>
              <a:xfrm>
                <a:off x="533400" y="4191000"/>
                <a:ext cx="2441566" cy="788742"/>
              </a:xfrm>
              <a:prstGeom prst="rect">
                <a:avLst/>
              </a:prstGeom>
              <a:blipFill rotWithShape="0">
                <a:blip r:embed="rId4"/>
                <a:stretch>
                  <a:fillRect/>
                </a:stretch>
              </a:blipFill>
            </p:spPr>
            <p:txBody>
              <a:bodyPr/>
              <a:lstStyle/>
              <a:p>
                <a:r>
                  <a:rPr lang="en-US">
                    <a:noFill/>
                  </a:rPr>
                  <a:t> </a:t>
                </a:r>
              </a:p>
            </p:txBody>
          </p:sp>
        </mc:Fallback>
      </mc:AlternateContent>
      <p:sp>
        <p:nvSpPr>
          <p:cNvPr id="5" name="Rectangle 4"/>
          <p:cNvSpPr/>
          <p:nvPr/>
        </p:nvSpPr>
        <p:spPr>
          <a:xfrm>
            <a:off x="417624" y="1282605"/>
            <a:ext cx="2623090" cy="369332"/>
          </a:xfrm>
          <a:prstGeom prst="rect">
            <a:avLst/>
          </a:prstGeom>
        </p:spPr>
        <p:txBody>
          <a:bodyPr wrap="none">
            <a:spAutoFit/>
          </a:bodyPr>
          <a:lstStyle/>
          <a:p>
            <a:r>
              <a:rPr lang="en-US"/>
              <a:t>Graph Topology View</a:t>
            </a:r>
          </a:p>
        </p:txBody>
      </p:sp>
      <p:sp>
        <p:nvSpPr>
          <p:cNvPr id="7" name="Rectangle 6"/>
          <p:cNvSpPr/>
          <p:nvPr/>
        </p:nvSpPr>
        <p:spPr>
          <a:xfrm>
            <a:off x="417625" y="1838236"/>
            <a:ext cx="3533221" cy="1461939"/>
          </a:xfrm>
          <a:prstGeom prst="rect">
            <a:avLst/>
          </a:prstGeom>
        </p:spPr>
        <p:txBody>
          <a:bodyPr wrap="square">
            <a:spAutoFit/>
          </a:bodyPr>
          <a:lstStyle/>
          <a:p>
            <a:pPr>
              <a:spcAft>
                <a:spcPts val="600"/>
              </a:spcAft>
            </a:pPr>
            <a:r>
              <a:rPr lang="en-US" altLang="zh-CN" sz="1400" dirty="0" smtClean="0"/>
              <a:t>Intuition:</a:t>
            </a:r>
          </a:p>
          <a:p>
            <a:pPr>
              <a:spcAft>
                <a:spcPts val="600"/>
              </a:spcAft>
            </a:pPr>
            <a:r>
              <a:rPr lang="en-US" sz="1400" dirty="0"/>
              <a:t>The topology </a:t>
            </a:r>
            <a:r>
              <a:rPr lang="en-US" sz="1400" dirty="0" smtClean="0"/>
              <a:t>structure </a:t>
            </a:r>
            <a:r>
              <a:rPr lang="en-US" sz="1400" dirty="0"/>
              <a:t>of Job-Graph reveal the connectivity and neighbor information of job titles which can help to describe the latent structures among job titles.</a:t>
            </a:r>
          </a:p>
        </p:txBody>
      </p:sp>
      <p:pic>
        <p:nvPicPr>
          <p:cNvPr id="12" name="Picture 11">
            <a:extLst>
              <a:ext uri="{FF2B5EF4-FFF2-40B4-BE49-F238E27FC236}">
                <a16:creationId xmlns:a16="http://schemas.microsoft.com/office/drawing/2014/main" xmlns="" id="{29442F29-3CE6-5C41-B496-0C960CB06A28}"/>
              </a:ext>
            </a:extLst>
          </p:cNvPr>
          <p:cNvPicPr>
            <a:picLocks noChangeAspect="1"/>
          </p:cNvPicPr>
          <p:nvPr/>
        </p:nvPicPr>
        <p:blipFill>
          <a:blip r:embed="rId5"/>
          <a:stretch>
            <a:fillRect/>
          </a:stretch>
        </p:blipFill>
        <p:spPr>
          <a:xfrm>
            <a:off x="3950846" y="1828800"/>
            <a:ext cx="4969391" cy="3853190"/>
          </a:xfrm>
          <a:prstGeom prst="rect">
            <a:avLst/>
          </a:prstGeom>
        </p:spPr>
      </p:pic>
      <p:sp>
        <p:nvSpPr>
          <p:cNvPr id="13" name="Rectangle 12"/>
          <p:cNvSpPr/>
          <p:nvPr/>
        </p:nvSpPr>
        <p:spPr>
          <a:xfrm>
            <a:off x="3963546" y="1752600"/>
            <a:ext cx="1599054" cy="9896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9" name="TextBox 8"/>
              <p:cNvSpPr txBox="1"/>
              <p:nvPr/>
            </p:nvSpPr>
            <p:spPr>
              <a:xfrm>
                <a:off x="457200" y="5217657"/>
                <a:ext cx="3277746" cy="773289"/>
              </a:xfrm>
              <a:prstGeom prst="rect">
                <a:avLst/>
              </a:prstGeom>
              <a:noFill/>
            </p:spPr>
            <p:txBody>
              <a:bodyPr wrap="square" rtlCol="0">
                <a:spAutoFit/>
              </a:bodyPr>
              <a:lstStyle/>
              <a:p>
                <a:r>
                  <a:rPr lang="en-US" altLang="zh-CN" sz="1400" dirty="0" smtClean="0"/>
                  <a:t>where</a:t>
                </a:r>
                <a:r>
                  <a:rPr lang="zh-CN" altLang="en-US" sz="1400" dirty="0" smtClean="0"/>
                  <a:t> </a:t>
                </a:r>
                <a14:m>
                  <m:oMath xmlns:m="http://schemas.openxmlformats.org/officeDocument/2006/math">
                    <m:sSub>
                      <m:sSubPr>
                        <m:ctrlPr>
                          <a:rPr lang="en-US" sz="1400" i="1">
                            <a:latin typeface="Cambria Math" charset="0"/>
                          </a:rPr>
                        </m:ctrlPr>
                      </m:sSubPr>
                      <m:e>
                        <m:r>
                          <a:rPr lang="en-US" sz="1400" i="1">
                            <a:latin typeface="Cambria Math" panose="02040503050406030204" pitchFamily="18" charset="0"/>
                          </a:rPr>
                          <m:t>𝑤</m:t>
                        </m:r>
                      </m:e>
                      <m:sub>
                        <m:r>
                          <a:rPr lang="en-US" sz="1400" i="1">
                            <a:latin typeface="Cambria Math" panose="02040503050406030204" pitchFamily="18" charset="0"/>
                          </a:rPr>
                          <m:t>𝑖𝑗</m:t>
                        </m:r>
                      </m:sub>
                    </m:sSub>
                  </m:oMath>
                </a14:m>
                <a:r>
                  <a:rPr lang="zh-CN" altLang="en-US" sz="1400" dirty="0" smtClean="0"/>
                  <a:t> </a:t>
                </a:r>
                <a:r>
                  <a:rPr lang="en-US" altLang="zh-CN" sz="1400" dirty="0" smtClean="0"/>
                  <a:t>is</a:t>
                </a:r>
                <a:r>
                  <a:rPr lang="zh-CN" altLang="en-US" sz="1400" dirty="0" smtClean="0"/>
                  <a:t> </a:t>
                </a:r>
                <a:r>
                  <a:rPr lang="en-US" altLang="zh-CN" sz="1400" dirty="0" smtClean="0"/>
                  <a:t>the</a:t>
                </a:r>
                <a:r>
                  <a:rPr lang="zh-CN" altLang="en-US" sz="1400" dirty="0" smtClean="0"/>
                  <a:t> </a:t>
                </a:r>
                <a:r>
                  <a:rPr lang="en-US" altLang="zh-CN" sz="1400" dirty="0" smtClean="0"/>
                  <a:t>weight</a:t>
                </a:r>
                <a:r>
                  <a:rPr lang="zh-CN" altLang="en-US" sz="1400" dirty="0" smtClean="0"/>
                  <a:t> </a:t>
                </a:r>
                <a:r>
                  <a:rPr lang="en-US" altLang="zh-CN" sz="1400" dirty="0" smtClean="0"/>
                  <a:t>between</a:t>
                </a:r>
                <a:r>
                  <a:rPr lang="zh-CN" altLang="en-US" sz="1400" dirty="0" smtClean="0"/>
                  <a:t> </a:t>
                </a:r>
                <a:r>
                  <a:rPr lang="en-US" altLang="zh-CN" sz="1400" dirty="0" smtClean="0"/>
                  <a:t>job</a:t>
                </a:r>
                <a:r>
                  <a:rPr lang="zh-CN" altLang="en-US" sz="1400" dirty="0" smtClean="0"/>
                  <a:t>  </a:t>
                </a:r>
                <a14:m>
                  <m:oMath xmlns:m="http://schemas.openxmlformats.org/officeDocument/2006/math">
                    <m:sSub>
                      <m:sSubPr>
                        <m:ctrlPr>
                          <a:rPr lang="en-US" sz="1400" i="1">
                            <a:latin typeface="Cambria Math" charset="0"/>
                          </a:rPr>
                        </m:ctrlPr>
                      </m:sSubPr>
                      <m:e>
                        <m:r>
                          <a:rPr lang="en-US" sz="1400" i="1">
                            <a:latin typeface="Cambria Math" panose="02040503050406030204" pitchFamily="18" charset="0"/>
                          </a:rPr>
                          <m:t>𝑣</m:t>
                        </m:r>
                      </m:e>
                      <m:sub>
                        <m:r>
                          <a:rPr lang="en-US" sz="1400" i="1">
                            <a:latin typeface="Cambria Math" panose="02040503050406030204" pitchFamily="18" charset="0"/>
                          </a:rPr>
                          <m:t>𝑗</m:t>
                        </m:r>
                      </m:sub>
                    </m:sSub>
                  </m:oMath>
                </a14:m>
                <a:r>
                  <a:rPr lang="zh-CN" altLang="en-US" sz="1400" dirty="0" smtClean="0"/>
                  <a:t> </a:t>
                </a:r>
                <a:r>
                  <a:rPr lang="en-US" altLang="zh-CN" sz="1400" dirty="0" smtClean="0"/>
                  <a:t>and</a:t>
                </a:r>
                <a:r>
                  <a:rPr lang="zh-CN" altLang="en-US" sz="1400" dirty="0" smtClean="0"/>
                  <a:t> </a:t>
                </a:r>
                <a14:m>
                  <m:oMath xmlns:m="http://schemas.openxmlformats.org/officeDocument/2006/math">
                    <m:sSub>
                      <m:sSubPr>
                        <m:ctrlPr>
                          <a:rPr lang="en-US" sz="1400" i="1">
                            <a:latin typeface="Cambria Math" charset="0"/>
                          </a:rPr>
                        </m:ctrlPr>
                      </m:sSubPr>
                      <m:e>
                        <m:r>
                          <a:rPr lang="en-US" sz="1400" i="1">
                            <a:latin typeface="Cambria Math" panose="02040503050406030204" pitchFamily="18" charset="0"/>
                          </a:rPr>
                          <m:t>𝑣</m:t>
                        </m:r>
                      </m:e>
                      <m:sub>
                        <m:r>
                          <a:rPr lang="en-US" sz="1400" i="1">
                            <a:latin typeface="Cambria Math" panose="02040503050406030204" pitchFamily="18" charset="0"/>
                          </a:rPr>
                          <m:t>𝑖</m:t>
                        </m:r>
                      </m:sub>
                    </m:sSub>
                  </m:oMath>
                </a14:m>
                <a:r>
                  <a:rPr lang="en-US" altLang="zh-CN" sz="1400" dirty="0" smtClean="0"/>
                  <a:t>,</a:t>
                </a:r>
                <a:r>
                  <a:rPr lang="zh-CN" altLang="en-US" sz="1400" dirty="0" smtClean="0"/>
                  <a:t> </a:t>
                </a:r>
                <a14:m>
                  <m:oMath xmlns:m="http://schemas.openxmlformats.org/officeDocument/2006/math">
                    <m:sSub>
                      <m:sSubPr>
                        <m:ctrlPr>
                          <a:rPr lang="en-US" sz="1400" i="1">
                            <a:latin typeface="Cambria Math" charset="0"/>
                            <a:ea typeface="Cambria Math" panose="02040503050406030204" pitchFamily="18" charset="0"/>
                          </a:rPr>
                        </m:ctrlPr>
                      </m:sSubPr>
                      <m:e>
                        <m:acc>
                          <m:accPr>
                            <m:chr m:val="⃗"/>
                            <m:ctrlPr>
                              <a:rPr lang="en-US" sz="1400" i="1">
                                <a:latin typeface="Cambria Math" charset="0"/>
                                <a:ea typeface="Cambria Math" panose="02040503050406030204" pitchFamily="18" charset="0"/>
                              </a:rPr>
                            </m:ctrlPr>
                          </m:accPr>
                          <m:e>
                            <m:r>
                              <a:rPr lang="en-US" sz="1400" i="1">
                                <a:latin typeface="Cambria Math" panose="02040503050406030204" pitchFamily="18" charset="0"/>
                                <a:ea typeface="Cambria Math" panose="02040503050406030204" pitchFamily="18" charset="0"/>
                              </a:rPr>
                              <m:t>𝑒</m:t>
                            </m:r>
                          </m:e>
                        </m:acc>
                      </m:e>
                      <m:sub>
                        <m:r>
                          <a:rPr lang="en-US" sz="1400" i="1">
                            <a:latin typeface="Cambria Math" panose="02040503050406030204" pitchFamily="18" charset="0"/>
                            <a:ea typeface="Cambria Math" panose="02040503050406030204" pitchFamily="18" charset="0"/>
                          </a:rPr>
                          <m:t>𝑖</m:t>
                        </m:r>
                      </m:sub>
                    </m:sSub>
                  </m:oMath>
                </a14:m>
                <a:r>
                  <a:rPr lang="zh-CN" altLang="en-US" sz="1400" dirty="0" smtClean="0"/>
                  <a:t> </a:t>
                </a:r>
                <a:r>
                  <a:rPr lang="en-US" altLang="zh-CN" sz="1400" dirty="0" smtClean="0"/>
                  <a:t>is</a:t>
                </a:r>
                <a:r>
                  <a:rPr lang="zh-CN" altLang="en-US" sz="1400" dirty="0" smtClean="0"/>
                  <a:t> </a:t>
                </a:r>
                <a:r>
                  <a:rPr lang="en-US" altLang="zh-CN" sz="1400" dirty="0" smtClean="0"/>
                  <a:t>the</a:t>
                </a:r>
                <a:r>
                  <a:rPr lang="zh-CN" altLang="en-US" sz="1400" dirty="0" smtClean="0"/>
                  <a:t> </a:t>
                </a:r>
                <a:r>
                  <a:rPr lang="en-US" altLang="zh-CN" sz="1400" dirty="0" smtClean="0"/>
                  <a:t>representation</a:t>
                </a:r>
                <a:r>
                  <a:rPr lang="zh-CN" altLang="en-US" sz="1400" dirty="0" smtClean="0"/>
                  <a:t> </a:t>
                </a:r>
                <a:r>
                  <a:rPr lang="en-US" altLang="zh-CN" sz="1400" dirty="0" smtClean="0"/>
                  <a:t>of</a:t>
                </a:r>
                <a:r>
                  <a:rPr lang="zh-CN" altLang="en-US" sz="1400" dirty="0" smtClean="0"/>
                  <a:t> </a:t>
                </a:r>
                <a14:m>
                  <m:oMath xmlns:m="http://schemas.openxmlformats.org/officeDocument/2006/math">
                    <m:sSub>
                      <m:sSubPr>
                        <m:ctrlPr>
                          <a:rPr lang="en-US" sz="1400" i="1">
                            <a:latin typeface="Cambria Math" charset="0"/>
                          </a:rPr>
                        </m:ctrlPr>
                      </m:sSubPr>
                      <m:e>
                        <m:r>
                          <a:rPr lang="en-US" sz="1400" i="1">
                            <a:latin typeface="Cambria Math" panose="02040503050406030204" pitchFamily="18" charset="0"/>
                          </a:rPr>
                          <m:t>𝑣</m:t>
                        </m:r>
                      </m:e>
                      <m:sub>
                        <m:r>
                          <a:rPr lang="en-US" sz="1400" i="1">
                            <a:latin typeface="Cambria Math" panose="02040503050406030204" pitchFamily="18" charset="0"/>
                          </a:rPr>
                          <m:t>𝑖</m:t>
                        </m:r>
                      </m:sub>
                    </m:sSub>
                  </m:oMath>
                </a14:m>
                <a:r>
                  <a:rPr lang="en-US" altLang="zh-CN" sz="1400" dirty="0" smtClean="0"/>
                  <a:t>.</a:t>
                </a:r>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457200" y="5217657"/>
                <a:ext cx="3277746" cy="773289"/>
              </a:xfrm>
              <a:prstGeom prst="rect">
                <a:avLst/>
              </a:prstGeom>
              <a:blipFill rotWithShape="0">
                <a:blip r:embed="rId6"/>
                <a:stretch>
                  <a:fillRect l="-558" t="-2362" b="-6299"/>
                </a:stretch>
              </a:blipFill>
            </p:spPr>
            <p:txBody>
              <a:bodyPr/>
              <a:lstStyle/>
              <a:p>
                <a:r>
                  <a:rPr lang="en-US">
                    <a:noFill/>
                  </a:rPr>
                  <a:t> </a:t>
                </a:r>
              </a:p>
            </p:txBody>
          </p:sp>
        </mc:Fallback>
      </mc:AlternateContent>
    </p:spTree>
    <p:extLst>
      <p:ext uri="{BB962C8B-B14F-4D97-AF65-F5344CB8AC3E}">
        <p14:creationId xmlns:p14="http://schemas.microsoft.com/office/powerpoint/2010/main" val="20788751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11</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2000" b="1" dirty="0">
                <a:solidFill>
                  <a:schemeClr val="tx2"/>
                </a:solidFill>
                <a:latin typeface="Palatino Linotype" pitchFamily="18" charset="0"/>
                <a:ea typeface="宋体" pitchFamily="2" charset="-122"/>
              </a:rPr>
              <a:t>Collective Multi-view Representation Learning</a:t>
            </a:r>
          </a:p>
        </p:txBody>
      </p:sp>
      <p:sp>
        <p:nvSpPr>
          <p:cNvPr id="10" name="TextBox 9">
            <a:extLst>
              <a:ext uri="{FF2B5EF4-FFF2-40B4-BE49-F238E27FC236}">
                <a16:creationId xmlns:a16="http://schemas.microsoft.com/office/drawing/2014/main" xmlns="" id="{1EACB4DB-CAFB-654F-8A6B-CA316546BAFC}"/>
              </a:ext>
            </a:extLst>
          </p:cNvPr>
          <p:cNvSpPr txBox="1"/>
          <p:nvPr/>
        </p:nvSpPr>
        <p:spPr>
          <a:xfrm>
            <a:off x="4485482" y="5758190"/>
            <a:ext cx="4138612" cy="261610"/>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a:t>8</a:t>
            </a:r>
            <a:r>
              <a:rPr lang="en-US" altLang="zh-CN" sz="1100" dirty="0" smtClean="0"/>
              <a:t>:</a:t>
            </a:r>
            <a:r>
              <a:rPr lang="zh-CN" altLang="en-US" sz="1100" dirty="0" smtClean="0"/>
              <a:t> </a:t>
            </a:r>
            <a:r>
              <a:rPr lang="en-US" altLang="zh-CN" sz="1100" dirty="0" smtClean="0"/>
              <a:t>Collective</a:t>
            </a:r>
            <a:r>
              <a:rPr lang="zh-CN" altLang="en-US" sz="1100" dirty="0" smtClean="0"/>
              <a:t> </a:t>
            </a:r>
            <a:r>
              <a:rPr lang="en-US" altLang="zh-CN" sz="1100" dirty="0" smtClean="0"/>
              <a:t>Multi-View</a:t>
            </a:r>
            <a:r>
              <a:rPr lang="zh-CN" altLang="en-US" sz="1100" dirty="0" smtClean="0"/>
              <a:t> </a:t>
            </a:r>
            <a:r>
              <a:rPr lang="en-US" altLang="zh-CN" sz="1100" dirty="0" smtClean="0"/>
              <a:t>Representation</a:t>
            </a:r>
            <a:r>
              <a:rPr lang="zh-CN" altLang="en-US" sz="1100" dirty="0" smtClean="0"/>
              <a:t> </a:t>
            </a:r>
            <a:r>
              <a:rPr lang="en-US" altLang="zh-CN" sz="1100" dirty="0" smtClean="0"/>
              <a:t>Learning</a:t>
            </a:r>
            <a:endParaRPr lang="en-US" sz="1100" dirty="0"/>
          </a:p>
        </p:txBody>
      </p:sp>
      <p:sp>
        <p:nvSpPr>
          <p:cNvPr id="5" name="Rectangle 4"/>
          <p:cNvSpPr/>
          <p:nvPr/>
        </p:nvSpPr>
        <p:spPr>
          <a:xfrm>
            <a:off x="417624" y="1282605"/>
            <a:ext cx="1893467" cy="369332"/>
          </a:xfrm>
          <a:prstGeom prst="rect">
            <a:avLst/>
          </a:prstGeom>
        </p:spPr>
        <p:txBody>
          <a:bodyPr wrap="none">
            <a:spAutoFit/>
          </a:bodyPr>
          <a:lstStyle/>
          <a:p>
            <a:r>
              <a:rPr lang="en-US" altLang="zh-CN" dirty="0" smtClean="0"/>
              <a:t>Semantic</a:t>
            </a:r>
            <a:r>
              <a:rPr lang="zh-CN" altLang="en-US" dirty="0" smtClean="0"/>
              <a:t> </a:t>
            </a:r>
            <a:r>
              <a:rPr lang="en-US" dirty="0" smtClean="0"/>
              <a:t>View</a:t>
            </a:r>
            <a:endParaRPr lang="en-US" dirty="0"/>
          </a:p>
        </p:txBody>
      </p:sp>
      <p:sp>
        <p:nvSpPr>
          <p:cNvPr id="7" name="Rectangle 6"/>
          <p:cNvSpPr/>
          <p:nvPr/>
        </p:nvSpPr>
        <p:spPr>
          <a:xfrm>
            <a:off x="417624" y="1838236"/>
            <a:ext cx="3468575" cy="1246495"/>
          </a:xfrm>
          <a:prstGeom prst="rect">
            <a:avLst/>
          </a:prstGeom>
        </p:spPr>
        <p:txBody>
          <a:bodyPr wrap="square">
            <a:spAutoFit/>
          </a:bodyPr>
          <a:lstStyle/>
          <a:p>
            <a:pPr>
              <a:spcAft>
                <a:spcPts val="600"/>
              </a:spcAft>
            </a:pPr>
            <a:r>
              <a:rPr lang="en-US" altLang="zh-CN" sz="1400" dirty="0" smtClean="0"/>
              <a:t>Intuition:</a:t>
            </a:r>
          </a:p>
          <a:p>
            <a:pPr>
              <a:spcAft>
                <a:spcPts val="600"/>
              </a:spcAft>
            </a:pPr>
            <a:r>
              <a:rPr lang="en-US" altLang="zh-CN" sz="1400" dirty="0" smtClean="0"/>
              <a:t>Semantic</a:t>
            </a:r>
            <a:r>
              <a:rPr lang="zh-CN" altLang="en-US" sz="1400" dirty="0" smtClean="0"/>
              <a:t> </a:t>
            </a:r>
            <a:r>
              <a:rPr lang="en-US" altLang="zh-CN" sz="1400" dirty="0" smtClean="0"/>
              <a:t>information</a:t>
            </a:r>
            <a:r>
              <a:rPr lang="zh-CN" altLang="en-US" sz="1400" dirty="0" smtClean="0"/>
              <a:t> </a:t>
            </a:r>
            <a:r>
              <a:rPr lang="en-US" altLang="zh-CN" sz="1400" dirty="0" smtClean="0"/>
              <a:t>of</a:t>
            </a:r>
            <a:r>
              <a:rPr lang="zh-CN" altLang="en-US" sz="1400" dirty="0" smtClean="0"/>
              <a:t> </a:t>
            </a:r>
            <a:r>
              <a:rPr lang="en-US" altLang="zh-CN" sz="1400" dirty="0" smtClean="0"/>
              <a:t>job</a:t>
            </a:r>
            <a:r>
              <a:rPr lang="zh-CN" altLang="en-US" sz="1400" dirty="0" smtClean="0"/>
              <a:t> </a:t>
            </a:r>
            <a:r>
              <a:rPr lang="en-US" altLang="zh-CN" sz="1400" dirty="0" smtClean="0"/>
              <a:t>titles</a:t>
            </a:r>
            <a:r>
              <a:rPr lang="zh-CN" altLang="en-US" sz="1400" dirty="0" smtClean="0"/>
              <a:t> </a:t>
            </a:r>
            <a:r>
              <a:rPr lang="en-US" altLang="zh-CN" sz="1400" dirty="0" smtClean="0"/>
              <a:t>can</a:t>
            </a:r>
            <a:r>
              <a:rPr lang="zh-CN" altLang="en-US" sz="1400" dirty="0" smtClean="0"/>
              <a:t> </a:t>
            </a:r>
            <a:r>
              <a:rPr lang="en-US" altLang="zh-CN" sz="1400" dirty="0" smtClean="0"/>
              <a:t>reveal</a:t>
            </a:r>
            <a:r>
              <a:rPr lang="zh-CN" altLang="en-US" sz="1400" dirty="0" smtClean="0"/>
              <a:t> </a:t>
            </a:r>
            <a:r>
              <a:rPr lang="en-US" altLang="zh-CN" sz="1400" dirty="0" smtClean="0"/>
              <a:t>the</a:t>
            </a:r>
            <a:r>
              <a:rPr lang="zh-CN" altLang="en-US" sz="1400" dirty="0" smtClean="0"/>
              <a:t> </a:t>
            </a:r>
            <a:r>
              <a:rPr lang="en-US" altLang="zh-CN" sz="1400" dirty="0" smtClean="0"/>
              <a:t>function</a:t>
            </a:r>
            <a:r>
              <a:rPr lang="zh-CN" altLang="en-US" sz="1400" dirty="0" smtClean="0"/>
              <a:t> </a:t>
            </a:r>
            <a:r>
              <a:rPr lang="en-US" altLang="zh-CN" sz="1400" dirty="0" smtClean="0"/>
              <a:t>similarity</a:t>
            </a:r>
            <a:r>
              <a:rPr lang="zh-CN" altLang="en-US" sz="1400" dirty="0" smtClean="0"/>
              <a:t> </a:t>
            </a:r>
            <a:r>
              <a:rPr lang="en-US" altLang="zh-CN" sz="1400" dirty="0" smtClean="0"/>
              <a:t>between</a:t>
            </a:r>
            <a:r>
              <a:rPr lang="zh-CN" altLang="en-US" sz="1400" dirty="0" smtClean="0"/>
              <a:t> </a:t>
            </a:r>
            <a:r>
              <a:rPr lang="en-US" altLang="zh-CN" sz="1400" dirty="0" smtClean="0"/>
              <a:t>job</a:t>
            </a:r>
            <a:r>
              <a:rPr lang="zh-CN" altLang="en-US" sz="1400" dirty="0" smtClean="0"/>
              <a:t> </a:t>
            </a:r>
            <a:r>
              <a:rPr lang="en-US" altLang="zh-CN" sz="1400" dirty="0" smtClean="0"/>
              <a:t>titles,</a:t>
            </a:r>
            <a:r>
              <a:rPr lang="zh-CN" altLang="en-US" sz="1400" dirty="0" smtClean="0"/>
              <a:t> </a:t>
            </a:r>
            <a:r>
              <a:rPr lang="en-US" altLang="zh-CN" sz="1400" dirty="0" smtClean="0"/>
              <a:t>thus</a:t>
            </a:r>
            <a:r>
              <a:rPr lang="zh-CN" altLang="en-US" sz="1400" dirty="0" smtClean="0"/>
              <a:t> </a:t>
            </a:r>
            <a:r>
              <a:rPr lang="en-US" altLang="zh-CN" sz="1400" dirty="0" smtClean="0"/>
              <a:t>should</a:t>
            </a:r>
            <a:r>
              <a:rPr lang="zh-CN" altLang="en-US" sz="1400" dirty="0" smtClean="0"/>
              <a:t> </a:t>
            </a:r>
            <a:r>
              <a:rPr lang="en-US" altLang="zh-CN" sz="1400" dirty="0" smtClean="0"/>
              <a:t>be</a:t>
            </a:r>
            <a:r>
              <a:rPr lang="zh-CN" altLang="en-US" sz="1400" dirty="0" smtClean="0"/>
              <a:t> </a:t>
            </a:r>
            <a:r>
              <a:rPr lang="en-US" altLang="zh-CN" sz="1400" dirty="0" smtClean="0"/>
              <a:t>preserved</a:t>
            </a:r>
            <a:r>
              <a:rPr lang="zh-CN" altLang="en-US" sz="1400" dirty="0" smtClean="0"/>
              <a:t> </a:t>
            </a:r>
            <a:r>
              <a:rPr lang="en-US" altLang="zh-CN" sz="1400" dirty="0" smtClean="0"/>
              <a:t>in</a:t>
            </a:r>
            <a:r>
              <a:rPr lang="zh-CN" altLang="en-US" sz="1400" dirty="0" smtClean="0"/>
              <a:t> </a:t>
            </a:r>
            <a:r>
              <a:rPr lang="en-US" altLang="zh-CN" sz="1400" dirty="0" smtClean="0"/>
              <a:t>the</a:t>
            </a:r>
            <a:r>
              <a:rPr lang="zh-CN" altLang="en-US" sz="1400" dirty="0" smtClean="0"/>
              <a:t> </a:t>
            </a:r>
            <a:r>
              <a:rPr lang="en-US" altLang="zh-CN" sz="1400" dirty="0" smtClean="0"/>
              <a:t>representation</a:t>
            </a:r>
            <a:r>
              <a:rPr lang="en-US" sz="1400" dirty="0" smtClean="0"/>
              <a:t>.</a:t>
            </a:r>
            <a:r>
              <a:rPr lang="zh-CN" altLang="en-US" sz="1400" dirty="0" smtClean="0"/>
              <a:t> </a:t>
            </a:r>
            <a:endParaRPr lang="en-US" sz="1400" dirty="0"/>
          </a:p>
        </p:txBody>
      </p:sp>
      <p:pic>
        <p:nvPicPr>
          <p:cNvPr id="12" name="Picture 11">
            <a:extLst>
              <a:ext uri="{FF2B5EF4-FFF2-40B4-BE49-F238E27FC236}">
                <a16:creationId xmlns:a16="http://schemas.microsoft.com/office/drawing/2014/main" xmlns="" id="{29442F29-3CE6-5C41-B496-0C960CB06A28}"/>
              </a:ext>
            </a:extLst>
          </p:cNvPr>
          <p:cNvPicPr>
            <a:picLocks noChangeAspect="1"/>
          </p:cNvPicPr>
          <p:nvPr/>
        </p:nvPicPr>
        <p:blipFill>
          <a:blip r:embed="rId3"/>
          <a:stretch>
            <a:fillRect/>
          </a:stretch>
        </p:blipFill>
        <p:spPr>
          <a:xfrm>
            <a:off x="3950846" y="1828800"/>
            <a:ext cx="4969391" cy="3853190"/>
          </a:xfrm>
          <a:prstGeom prst="rect">
            <a:avLst/>
          </a:prstGeom>
        </p:spPr>
      </p:pic>
      <p:sp>
        <p:nvSpPr>
          <p:cNvPr id="8" name="Rectangle 7"/>
          <p:cNvSpPr/>
          <p:nvPr/>
        </p:nvSpPr>
        <p:spPr>
          <a:xfrm>
            <a:off x="3963546" y="2744137"/>
            <a:ext cx="1599054" cy="9896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xmlns="" id="{366A839F-7190-DE4E-9C6D-3615DA6D5B06}"/>
                  </a:ext>
                </a:extLst>
              </p:cNvPr>
              <p:cNvSpPr txBox="1"/>
              <p:nvPr/>
            </p:nvSpPr>
            <p:spPr>
              <a:xfrm>
                <a:off x="605909" y="3617663"/>
                <a:ext cx="2332433" cy="649537"/>
              </a:xfrm>
              <a:prstGeom prst="rect">
                <a:avLst/>
              </a:prstGeom>
              <a:noFill/>
              <a:ln w="12700">
                <a:noFill/>
              </a:ln>
            </p:spPr>
            <p:txBody>
              <a:bodyPr wrap="none" lIns="0" tIns="0" rIns="0" bIns="0" rtlCol="0">
                <a:spAutoFit/>
              </a:bodyPr>
              <a:lstStyle/>
              <a:p>
                <a:pPr>
                  <a:spcAft>
                    <a:spcPts val="600"/>
                  </a:spcAft>
                </a:pPr>
                <a14:m>
                  <m:oMathPara xmlns:m="http://schemas.openxmlformats.org/officeDocument/2006/math">
                    <m:oMathParaPr>
                      <m:jc m:val="centerGroup"/>
                    </m:oMathParaPr>
                    <m:oMath xmlns:m="http://schemas.openxmlformats.org/officeDocument/2006/math">
                      <m:sSub>
                        <m:sSubPr>
                          <m:ctrlPr>
                            <a:rPr lang="en-US" sz="140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𝑂</m:t>
                          </m:r>
                        </m:e>
                        <m:sub>
                          <m:r>
                            <a:rPr lang="en-US" sz="1400" b="0" i="1" smtClean="0">
                              <a:solidFill>
                                <a:schemeClr val="tx1"/>
                              </a:solidFill>
                              <a:latin typeface="Cambria Math" panose="02040503050406030204" pitchFamily="18" charset="0"/>
                            </a:rPr>
                            <m:t>𝑆</m:t>
                          </m:r>
                        </m:sub>
                      </m:sSub>
                      <m:r>
                        <a:rPr lang="en-US" sz="1400" b="0" i="1" smtClean="0">
                          <a:solidFill>
                            <a:schemeClr val="tx1"/>
                          </a:solidFill>
                          <a:latin typeface="Cambria Math" panose="02040503050406030204" pitchFamily="18" charset="0"/>
                        </a:rPr>
                        <m:t>=−</m:t>
                      </m:r>
                      <m:nary>
                        <m:naryPr>
                          <m:chr m:val="∑"/>
                          <m:supHide m:val="on"/>
                          <m:ctrlPr>
                            <a:rPr lang="en-US" sz="1400" b="0" i="1" smtClean="0">
                              <a:solidFill>
                                <a:schemeClr val="tx1"/>
                              </a:solidFill>
                              <a:latin typeface="Cambria Math" charset="0"/>
                            </a:rPr>
                          </m:ctrlPr>
                        </m:naryPr>
                        <m:sub>
                          <m:sSub>
                            <m:sSubPr>
                              <m:ctrlPr>
                                <a:rPr lang="en-US" sz="1400" i="1">
                                  <a:solidFill>
                                    <a:schemeClr val="tx1"/>
                                  </a:solidFill>
                                  <a:latin typeface="Cambria Math" charset="0"/>
                                </a:rPr>
                              </m:ctrlPr>
                            </m:sSubPr>
                            <m:e>
                              <m:r>
                                <a:rPr lang="en-US" sz="1400" b="0" i="1" smtClean="0">
                                  <a:solidFill>
                                    <a:schemeClr val="tx1"/>
                                  </a:solidFill>
                                  <a:latin typeface="Cambria Math" panose="02040503050406030204" pitchFamily="18" charset="0"/>
                                </a:rPr>
                                <m:t>𝑤</m:t>
                              </m:r>
                            </m:e>
                            <m:sub>
                              <m:r>
                                <a:rPr lang="en-US" sz="1400" i="1">
                                  <a:solidFill>
                                    <a:schemeClr val="tx1"/>
                                  </a:solidFill>
                                  <a:latin typeface="Cambria Math" panose="02040503050406030204" pitchFamily="18" charset="0"/>
                                </a:rPr>
                                <m:t>𝑗</m:t>
                              </m:r>
                            </m:sub>
                          </m:sSub>
                          <m:r>
                            <a:rPr lang="en-US" sz="1400" i="1" smtClean="0">
                              <a:solidFill>
                                <a:schemeClr val="tx1"/>
                              </a:solidFill>
                              <a:latin typeface="Cambria Math" panose="02040503050406030204" pitchFamily="18" charset="0"/>
                              <a:ea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b="0" i="1" smtClean="0">
                                  <a:solidFill>
                                    <a:schemeClr val="tx1"/>
                                  </a:solidFill>
                                  <a:latin typeface="Cambria Math" panose="02040503050406030204" pitchFamily="18" charset="0"/>
                                </a:rPr>
                                <m:t>𝑖</m:t>
                              </m:r>
                            </m:sub>
                          </m:sSub>
                        </m:sub>
                        <m:sup/>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𝑓</m:t>
                              </m:r>
                            </m:e>
                            <m:sub>
                              <m:r>
                                <a:rPr lang="en-US" sz="1400" b="0" i="1" smtClean="0">
                                  <a:solidFill>
                                    <a:schemeClr val="tx1"/>
                                  </a:solidFill>
                                  <a:latin typeface="Cambria Math" panose="02040503050406030204" pitchFamily="18" charset="0"/>
                                </a:rPr>
                                <m:t>𝑖𝑗</m:t>
                              </m:r>
                            </m:sub>
                          </m:sSub>
                          <m:r>
                            <m:rPr>
                              <m:sty m:val="p"/>
                            </m:rPr>
                            <a:rPr lang="en-US" sz="1400" b="0" i="0" smtClean="0">
                              <a:solidFill>
                                <a:schemeClr val="tx1"/>
                              </a:solidFill>
                              <a:latin typeface="Cambria Math" panose="02040503050406030204" pitchFamily="18" charset="0"/>
                            </a:rPr>
                            <m:t>log</m:t>
                          </m:r>
                          <m: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𝑝</m:t>
                          </m:r>
                          <m:r>
                            <a:rPr lang="en-US" sz="1400" b="0" i="1" smtClean="0">
                              <a:solidFill>
                                <a:schemeClr val="tx1"/>
                              </a:solidFill>
                              <a:latin typeface="Cambria Math" panose="02040503050406030204" pitchFamily="18" charset="0"/>
                            </a:rPr>
                            <m:t>(</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𝑤</m:t>
                              </m:r>
                            </m:e>
                            <m:sub>
                              <m:r>
                                <a:rPr lang="en-US" sz="1400" b="0" i="1" smtClean="0">
                                  <a:solidFill>
                                    <a:schemeClr val="tx1"/>
                                  </a:solidFill>
                                  <a:latin typeface="Cambria Math" panose="02040503050406030204" pitchFamily="18" charset="0"/>
                                </a:rPr>
                                <m:t>𝑗</m:t>
                              </m:r>
                            </m:sub>
                          </m:sSub>
                          <m:r>
                            <a:rPr lang="en-US" sz="1400" b="0" i="1" smtClean="0">
                              <a:solidFill>
                                <a:schemeClr val="tx1"/>
                              </a:solidFill>
                              <a:latin typeface="Cambria Math" panose="02040503050406030204" pitchFamily="18" charset="0"/>
                            </a:rPr>
                            <m:t>|</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𝑣</m:t>
                              </m:r>
                            </m:e>
                            <m:sub>
                              <m:r>
                                <a:rPr lang="en-US" sz="1400" b="0" i="1" smtClean="0">
                                  <a:solidFill>
                                    <a:schemeClr val="tx1"/>
                                  </a:solidFill>
                                  <a:latin typeface="Cambria Math" panose="02040503050406030204" pitchFamily="18" charset="0"/>
                                </a:rPr>
                                <m:t>𝑖</m:t>
                              </m:r>
                            </m:sub>
                          </m:sSub>
                          <m:r>
                            <a:rPr lang="en-US" sz="1400" b="0" i="1" smtClean="0">
                              <a:solidFill>
                                <a:schemeClr val="tx1"/>
                              </a:solidFill>
                              <a:latin typeface="Cambria Math" panose="02040503050406030204" pitchFamily="18" charset="0"/>
                            </a:rPr>
                            <m:t>))</m:t>
                          </m:r>
                        </m:e>
                      </m:nary>
                    </m:oMath>
                  </m:oMathPara>
                </a14:m>
                <a:endParaRPr lang="en-US" sz="1400" dirty="0">
                  <a:solidFill>
                    <a:schemeClr val="tx1"/>
                  </a:solidFill>
                </a:endParaRPr>
              </a:p>
            </p:txBody>
          </p:sp>
        </mc:Choice>
        <mc:Fallback xmlns="">
          <p:sp>
            <p:nvSpPr>
              <p:cNvPr id="13" name="TextBox 12">
                <a:extLst>
                  <a:ext uri="{FF2B5EF4-FFF2-40B4-BE49-F238E27FC236}">
                    <a16:creationId xmlns:a16="http://schemas.microsoft.com/office/drawing/2014/main" xmlns:a14="http://schemas.microsoft.com/office/drawing/2010/main" xmlns="" id="{366A839F-7190-DE4E-9C6D-3615DA6D5B06}"/>
                  </a:ext>
                </a:extLst>
              </p:cNvPr>
              <p:cNvSpPr txBox="1">
                <a:spLocks noRot="1" noChangeAspect="1" noMove="1" noResize="1" noEditPoints="1" noAdjustHandles="1" noChangeArrowheads="1" noChangeShapeType="1" noTextEdit="1"/>
              </p:cNvSpPr>
              <p:nvPr/>
            </p:nvSpPr>
            <p:spPr>
              <a:xfrm>
                <a:off x="605909" y="3617663"/>
                <a:ext cx="2332433" cy="649537"/>
              </a:xfrm>
              <a:prstGeom prst="rect">
                <a:avLst/>
              </a:prstGeom>
              <a:blipFill rotWithShape="0">
                <a:blip r:embed="rId4"/>
                <a:stretch>
                  <a:fillRect/>
                </a:stretch>
              </a:blipFill>
              <a:ln w="1270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xmlns="" id="{EB8CF593-8D98-0F4E-9AFB-9A7CD4B12476}"/>
                  </a:ext>
                </a:extLst>
              </p:cNvPr>
              <p:cNvSpPr txBox="1"/>
              <p:nvPr/>
            </p:nvSpPr>
            <p:spPr>
              <a:xfrm>
                <a:off x="605909" y="4343400"/>
                <a:ext cx="2358915" cy="698589"/>
              </a:xfrm>
              <a:prstGeom prst="rect">
                <a:avLst/>
              </a:prstGeom>
              <a:noFill/>
              <a:ln w="12700">
                <a:noFill/>
              </a:ln>
            </p:spPr>
            <p:txBody>
              <a:bodyPr wrap="none" lIns="0" tIns="0" rIns="0" bIns="0" rtlCol="0">
                <a:spAutoFit/>
              </a:bodyPr>
              <a:lstStyle/>
              <a:p>
                <a:pPr>
                  <a:spcAft>
                    <a:spcPts val="600"/>
                  </a:spcAft>
                </a:pPr>
                <a14:m>
                  <m:oMathPara xmlns:m="http://schemas.openxmlformats.org/officeDocument/2006/math">
                    <m:oMathParaPr>
                      <m:jc m:val="centerGroup"/>
                    </m:oMathParaPr>
                    <m:oMath xmlns:m="http://schemas.openxmlformats.org/officeDocument/2006/math">
                      <m:r>
                        <a:rPr lang="en-US" sz="1400" i="1" smtClean="0">
                          <a:solidFill>
                            <a:schemeClr val="tx1"/>
                          </a:solidFill>
                          <a:latin typeface="Cambria Math" panose="02040503050406030204" pitchFamily="18" charset="0"/>
                        </a:rPr>
                        <m:t>𝑝</m:t>
                      </m:r>
                      <m:d>
                        <m:dPr>
                          <m:ctrlPr>
                            <a:rPr lang="en-US" sz="1400" i="1">
                              <a:solidFill>
                                <a:schemeClr val="tx1"/>
                              </a:solidFill>
                              <a:latin typeface="Cambria Math" charset="0"/>
                            </a:rPr>
                          </m:ctrlPr>
                        </m:dPr>
                        <m:e>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𝑤</m:t>
                              </m:r>
                            </m:e>
                            <m:sub>
                              <m:r>
                                <a:rPr lang="en-US" sz="1400" i="1">
                                  <a:solidFill>
                                    <a:schemeClr val="tx1"/>
                                  </a:solidFill>
                                  <a:latin typeface="Cambria Math" panose="02040503050406030204" pitchFamily="18" charset="0"/>
                                </a:rPr>
                                <m:t>𝑗</m:t>
                              </m:r>
                            </m:sub>
                          </m:sSub>
                        </m:e>
                        <m:e>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𝑖</m:t>
                              </m:r>
                            </m:sub>
                          </m:sSub>
                        </m:e>
                      </m:d>
                      <m:r>
                        <a:rPr lang="en-US" sz="1400" b="0" i="1" smtClean="0">
                          <a:solidFill>
                            <a:schemeClr val="tx1"/>
                          </a:solidFill>
                          <a:latin typeface="Cambria Math" panose="02040503050406030204" pitchFamily="18" charset="0"/>
                        </a:rPr>
                        <m:t>=</m:t>
                      </m:r>
                      <m:f>
                        <m:fPr>
                          <m:ctrlPr>
                            <a:rPr lang="en-US" sz="1400" b="0" i="1" smtClean="0">
                              <a:solidFill>
                                <a:schemeClr val="tx1"/>
                              </a:solidFill>
                              <a:latin typeface="Cambria Math" charset="0"/>
                            </a:rPr>
                          </m:ctrlPr>
                        </m:fPr>
                        <m:num>
                          <m:r>
                            <m:rPr>
                              <m:sty m:val="p"/>
                            </m:rPr>
                            <a:rPr lang="en-US" sz="1400">
                              <a:solidFill>
                                <a:schemeClr val="tx1"/>
                              </a:solidFill>
                              <a:latin typeface="Cambria Math" panose="02040503050406030204" pitchFamily="18" charset="0"/>
                            </a:rPr>
                            <m:t>exp</m:t>
                          </m:r>
                          <m:r>
                            <a:rPr lang="en-US" sz="1400" i="1">
                              <a:solidFill>
                                <a:schemeClr val="tx1"/>
                              </a:solidFill>
                              <a:latin typeface="Cambria Math" panose="02040503050406030204" pitchFamily="18" charset="0"/>
                            </a:rPr>
                            <m:t>⁡(</m:t>
                          </m:r>
                          <m:sSubSup>
                            <m:sSubSupPr>
                              <m:ctrlPr>
                                <a:rPr lang="en-US" sz="1400" i="1">
                                  <a:solidFill>
                                    <a:schemeClr val="tx1"/>
                                  </a:solidFill>
                                  <a:latin typeface="Cambria Math" charset="0"/>
                                </a:rPr>
                              </m:ctrlPr>
                            </m:sSubSupPr>
                            <m:e>
                              <m:acc>
                                <m:accPr>
                                  <m:chr m:val="⃗"/>
                                  <m:ctrlPr>
                                    <a:rPr lang="en-US" sz="1400" i="1">
                                      <a:solidFill>
                                        <a:schemeClr val="tx1"/>
                                      </a:solidFill>
                                      <a:latin typeface="Cambria Math" charset="0"/>
                                    </a:rPr>
                                  </m:ctrlPr>
                                </m:accPr>
                                <m:e>
                                  <m:sSup>
                                    <m:sSupPr>
                                      <m:ctrlPr>
                                        <a:rPr lang="en-US" sz="1400" i="1">
                                          <a:solidFill>
                                            <a:schemeClr val="tx1"/>
                                          </a:solidFill>
                                          <a:latin typeface="Cambria Math" charset="0"/>
                                        </a:rPr>
                                      </m:ctrlPr>
                                    </m:sSupPr>
                                    <m:e>
                                      <m:r>
                                        <a:rPr lang="en-US" sz="1400" b="0" i="1" smtClean="0">
                                          <a:solidFill>
                                            <a:schemeClr val="tx1"/>
                                          </a:solidFill>
                                          <a:latin typeface="Cambria Math" panose="02040503050406030204" pitchFamily="18" charset="0"/>
                                        </a:rPr>
                                        <m:t>𝑠</m:t>
                                      </m:r>
                                    </m:e>
                                    <m:sup>
                                      <m:r>
                                        <a:rPr lang="en-US" sz="1400" i="1">
                                          <a:solidFill>
                                            <a:schemeClr val="tx1"/>
                                          </a:solidFill>
                                          <a:latin typeface="Cambria Math" panose="02040503050406030204" pitchFamily="18" charset="0"/>
                                        </a:rPr>
                                        <m:t>′</m:t>
                                      </m:r>
                                    </m:sup>
                                  </m:sSup>
                                </m:e>
                              </m:acc>
                            </m:e>
                            <m:sub>
                              <m:r>
                                <a:rPr lang="en-US" sz="1400" b="0" i="1" smtClean="0">
                                  <a:solidFill>
                                    <a:schemeClr val="tx1"/>
                                  </a:solidFill>
                                  <a:latin typeface="Cambria Math" panose="02040503050406030204" pitchFamily="18" charset="0"/>
                                </a:rPr>
                                <m:t>𝑗</m:t>
                              </m:r>
                            </m:sub>
                            <m:sup>
                              <m:r>
                                <a:rPr lang="en-US" sz="1400" i="1">
                                  <a:solidFill>
                                    <a:schemeClr val="tx1"/>
                                  </a:solidFill>
                                  <a:latin typeface="Cambria Math" panose="02040503050406030204" pitchFamily="18" charset="0"/>
                                </a:rPr>
                                <m:t>𝑇</m:t>
                              </m:r>
                            </m:sup>
                          </m:sSubSup>
                          <m:r>
                            <a:rPr lang="en-US" sz="1400" i="1">
                              <a:solidFill>
                                <a:schemeClr val="tx1"/>
                              </a:solidFill>
                              <a:latin typeface="Cambria Math" panose="02040503050406030204" pitchFamily="18" charset="0"/>
                              <a:ea typeface="Cambria Math" panose="02040503050406030204" pitchFamily="18" charset="0"/>
                            </a:rPr>
                            <m:t>∙</m:t>
                          </m:r>
                          <m:sSub>
                            <m:sSubPr>
                              <m:ctrlPr>
                                <a:rPr lang="en-US" sz="1400" i="1">
                                  <a:solidFill>
                                    <a:schemeClr val="tx1"/>
                                  </a:solidFill>
                                  <a:latin typeface="Cambria Math" charset="0"/>
                                  <a:ea typeface="Cambria Math" panose="02040503050406030204" pitchFamily="18" charset="0"/>
                                </a:rPr>
                              </m:ctrlPr>
                            </m:sSubPr>
                            <m:e>
                              <m:acc>
                                <m:accPr>
                                  <m:chr m:val="⃗"/>
                                  <m:ctrlPr>
                                    <a:rPr lang="en-US" sz="1400" i="1">
                                      <a:solidFill>
                                        <a:schemeClr val="tx1"/>
                                      </a:solidFill>
                                      <a:latin typeface="Cambria Math" charset="0"/>
                                      <a:ea typeface="Cambria Math" panose="02040503050406030204" pitchFamily="18" charset="0"/>
                                    </a:rPr>
                                  </m:ctrlPr>
                                </m:accPr>
                                <m:e>
                                  <m:r>
                                    <a:rPr lang="en-US" sz="1400" b="0" i="1" smtClean="0">
                                      <a:solidFill>
                                        <a:schemeClr val="tx1"/>
                                      </a:solidFill>
                                      <a:latin typeface="Cambria Math" panose="02040503050406030204" pitchFamily="18" charset="0"/>
                                      <a:ea typeface="Cambria Math" panose="02040503050406030204" pitchFamily="18" charset="0"/>
                                    </a:rPr>
                                    <m:t>𝑠</m:t>
                                  </m:r>
                                </m:e>
                              </m:acc>
                            </m:e>
                            <m:sub>
                              <m:r>
                                <a:rPr lang="en-US" sz="1400" i="1">
                                  <a:solidFill>
                                    <a:schemeClr val="tx1"/>
                                  </a:solidFill>
                                  <a:latin typeface="Cambria Math" panose="02040503050406030204" pitchFamily="18" charset="0"/>
                                  <a:ea typeface="Cambria Math" panose="02040503050406030204" pitchFamily="18" charset="0"/>
                                </a:rPr>
                                <m:t>𝑖</m:t>
                              </m:r>
                            </m:sub>
                          </m:sSub>
                          <m:r>
                            <a:rPr lang="en-US" sz="1400" b="0" i="1" smtClean="0">
                              <a:solidFill>
                                <a:schemeClr val="tx1"/>
                              </a:solidFill>
                              <a:latin typeface="Cambria Math" panose="02040503050406030204" pitchFamily="18" charset="0"/>
                              <a:ea typeface="Cambria Math" panose="02040503050406030204" pitchFamily="18" charset="0"/>
                            </a:rPr>
                            <m:t>)</m:t>
                          </m:r>
                        </m:num>
                        <m:den>
                          <m:nary>
                            <m:naryPr>
                              <m:chr m:val="∑"/>
                              <m:limLoc m:val="subSup"/>
                              <m:ctrlPr>
                                <a:rPr lang="en-US" sz="1400" b="0" i="1" smtClean="0">
                                  <a:solidFill>
                                    <a:schemeClr val="tx1"/>
                                  </a:solidFill>
                                  <a:latin typeface="Cambria Math" charset="0"/>
                                </a:rPr>
                              </m:ctrlPr>
                            </m:naryPr>
                            <m:sub>
                              <m:r>
                                <m:rPr>
                                  <m:brk m:alnAt="25"/>
                                </m:rPr>
                                <a:rPr lang="en-US" sz="1400" b="0" i="1" smtClean="0">
                                  <a:solidFill>
                                    <a:schemeClr val="tx1"/>
                                  </a:solidFill>
                                  <a:latin typeface="Cambria Math" panose="02040503050406030204" pitchFamily="18" charset="0"/>
                                </a:rPr>
                                <m:t>𝑘</m:t>
                              </m:r>
                              <m:r>
                                <a:rPr lang="en-US" sz="1400" b="0" i="1" smtClean="0">
                                  <a:solidFill>
                                    <a:schemeClr val="tx1"/>
                                  </a:solidFill>
                                  <a:latin typeface="Cambria Math" panose="02040503050406030204" pitchFamily="18" charset="0"/>
                                </a:rPr>
                                <m:t>=1</m:t>
                              </m:r>
                            </m:sub>
                            <m:sup>
                              <m:d>
                                <m:dPr>
                                  <m:begChr m:val="|"/>
                                  <m:endChr m:val="|"/>
                                  <m:ctrlPr>
                                    <a:rPr lang="en-US" sz="1400" b="0" i="1" smtClean="0">
                                      <a:solidFill>
                                        <a:schemeClr val="tx1"/>
                                      </a:solidFill>
                                      <a:latin typeface="Cambria Math" charset="0"/>
                                    </a:rPr>
                                  </m:ctrlPr>
                                </m:dPr>
                                <m:e>
                                  <m:r>
                                    <a:rPr lang="en-US" sz="1400" b="0" i="1" smtClean="0">
                                      <a:solidFill>
                                        <a:schemeClr val="tx1"/>
                                      </a:solidFill>
                                      <a:latin typeface="Cambria Math" panose="02040503050406030204" pitchFamily="18" charset="0"/>
                                    </a:rPr>
                                    <m:t>𝑊</m:t>
                                  </m:r>
                                </m:e>
                              </m:d>
                            </m:sup>
                            <m:e>
                              <m:r>
                                <m:rPr>
                                  <m:sty m:val="p"/>
                                </m:rPr>
                                <a:rPr lang="en-US" sz="1400" b="0" i="0" smtClean="0">
                                  <a:solidFill>
                                    <a:schemeClr val="tx1"/>
                                  </a:solidFill>
                                  <a:latin typeface="Cambria Math" panose="02040503050406030204" pitchFamily="18" charset="0"/>
                                </a:rPr>
                                <m:t>exp</m:t>
                              </m:r>
                              <m:r>
                                <a:rPr lang="en-US" sz="1400" b="0" i="1" smtClean="0">
                                  <a:solidFill>
                                    <a:schemeClr val="tx1"/>
                                  </a:solidFill>
                                  <a:latin typeface="Cambria Math" panose="02040503050406030204" pitchFamily="18" charset="0"/>
                                </a:rPr>
                                <m:t>⁡(</m:t>
                              </m:r>
                              <m:sSubSup>
                                <m:sSubSupPr>
                                  <m:ctrlPr>
                                    <a:rPr lang="en-US" sz="1400" b="0" i="1" smtClean="0">
                                      <a:solidFill>
                                        <a:schemeClr val="tx1"/>
                                      </a:solidFill>
                                      <a:latin typeface="Cambria Math" charset="0"/>
                                    </a:rPr>
                                  </m:ctrlPr>
                                </m:sSubSupPr>
                                <m:e>
                                  <m:acc>
                                    <m:accPr>
                                      <m:chr m:val="⃗"/>
                                      <m:ctrlPr>
                                        <a:rPr lang="en-US" sz="1400" b="0" i="1" smtClean="0">
                                          <a:solidFill>
                                            <a:schemeClr val="tx1"/>
                                          </a:solidFill>
                                          <a:latin typeface="Cambria Math" charset="0"/>
                                        </a:rPr>
                                      </m:ctrlPr>
                                    </m:accPr>
                                    <m:e>
                                      <m:r>
                                        <a:rPr lang="en-US" sz="1400" b="0" i="1" smtClean="0">
                                          <a:solidFill>
                                            <a:schemeClr val="tx1"/>
                                          </a:solidFill>
                                          <a:latin typeface="Cambria Math" panose="02040503050406030204" pitchFamily="18" charset="0"/>
                                        </a:rPr>
                                        <m:t>𝑠</m:t>
                                      </m:r>
                                      <m:r>
                                        <a:rPr lang="en-US" sz="1400" b="0" i="1" smtClean="0">
                                          <a:solidFill>
                                            <a:schemeClr val="tx1"/>
                                          </a:solidFill>
                                          <a:latin typeface="Cambria Math" panose="02040503050406030204" pitchFamily="18" charset="0"/>
                                        </a:rPr>
                                        <m:t>′</m:t>
                                      </m:r>
                                    </m:e>
                                  </m:acc>
                                </m:e>
                                <m:sub>
                                  <m:r>
                                    <a:rPr lang="en-US" sz="1400" b="0" i="1" smtClean="0">
                                      <a:solidFill>
                                        <a:schemeClr val="tx1"/>
                                      </a:solidFill>
                                      <a:latin typeface="Cambria Math" panose="02040503050406030204" pitchFamily="18" charset="0"/>
                                    </a:rPr>
                                    <m:t>𝑘</m:t>
                                  </m:r>
                                </m:sub>
                                <m:sup>
                                  <m:r>
                                    <a:rPr lang="en-US" sz="1400" b="0" i="1" smtClean="0">
                                      <a:solidFill>
                                        <a:schemeClr val="tx1"/>
                                      </a:solidFill>
                                      <a:latin typeface="Cambria Math" panose="02040503050406030204" pitchFamily="18" charset="0"/>
                                    </a:rPr>
                                    <m:t>𝑇</m:t>
                                  </m:r>
                                </m:sup>
                              </m:sSubSup>
                              <m:r>
                                <a:rPr lang="en-US" sz="1400" b="0" i="1" smtClean="0">
                                  <a:solidFill>
                                    <a:schemeClr val="tx1"/>
                                  </a:solidFill>
                                  <a:latin typeface="Cambria Math" panose="02040503050406030204" pitchFamily="18" charset="0"/>
                                  <a:ea typeface="Cambria Math" panose="02040503050406030204" pitchFamily="18" charset="0"/>
                                </a:rPr>
                                <m:t>∙</m:t>
                              </m:r>
                              <m:sSub>
                                <m:sSubPr>
                                  <m:ctrlPr>
                                    <a:rPr lang="en-US" sz="1400" b="0" i="1" smtClean="0">
                                      <a:solidFill>
                                        <a:schemeClr val="tx1"/>
                                      </a:solidFill>
                                      <a:latin typeface="Cambria Math" charset="0"/>
                                      <a:ea typeface="Cambria Math" panose="02040503050406030204" pitchFamily="18" charset="0"/>
                                    </a:rPr>
                                  </m:ctrlPr>
                                </m:sSubPr>
                                <m:e>
                                  <m:acc>
                                    <m:accPr>
                                      <m:chr m:val="⃗"/>
                                      <m:ctrlPr>
                                        <a:rPr lang="en-US" sz="1400" b="0" i="1" smtClean="0">
                                          <a:solidFill>
                                            <a:schemeClr val="tx1"/>
                                          </a:solidFill>
                                          <a:latin typeface="Cambria Math" charset="0"/>
                                          <a:ea typeface="Cambria Math" panose="02040503050406030204" pitchFamily="18" charset="0"/>
                                        </a:rPr>
                                      </m:ctrlPr>
                                    </m:accPr>
                                    <m:e>
                                      <m:r>
                                        <a:rPr lang="en-US" sz="1400" b="0" i="1" smtClean="0">
                                          <a:solidFill>
                                            <a:schemeClr val="tx1"/>
                                          </a:solidFill>
                                          <a:latin typeface="Cambria Math" panose="02040503050406030204" pitchFamily="18" charset="0"/>
                                          <a:ea typeface="Cambria Math" panose="02040503050406030204" pitchFamily="18" charset="0"/>
                                        </a:rPr>
                                        <m:t>𝑠</m:t>
                                      </m:r>
                                    </m:e>
                                  </m:acc>
                                </m:e>
                                <m:sub>
                                  <m:r>
                                    <a:rPr lang="en-US" sz="1400" b="0" i="1" smtClean="0">
                                      <a:solidFill>
                                        <a:schemeClr val="tx1"/>
                                      </a:solidFill>
                                      <a:latin typeface="Cambria Math" panose="02040503050406030204" pitchFamily="18" charset="0"/>
                                      <a:ea typeface="Cambria Math" panose="02040503050406030204" pitchFamily="18" charset="0"/>
                                    </a:rPr>
                                    <m:t>𝑖</m:t>
                                  </m:r>
                                </m:sub>
                              </m:sSub>
                              <m:r>
                                <a:rPr lang="en-US" sz="1400" b="0" i="1" smtClean="0">
                                  <a:solidFill>
                                    <a:schemeClr val="tx1"/>
                                  </a:solidFill>
                                  <a:latin typeface="Cambria Math" panose="02040503050406030204" pitchFamily="18" charset="0"/>
                                </a:rPr>
                                <m:t>)</m:t>
                              </m:r>
                            </m:e>
                          </m:nary>
                        </m:den>
                      </m:f>
                    </m:oMath>
                  </m:oMathPara>
                </a14:m>
                <a:endParaRPr lang="en-US" sz="1400" dirty="0">
                  <a:solidFill>
                    <a:schemeClr val="tx1"/>
                  </a:solidFill>
                </a:endParaRPr>
              </a:p>
            </p:txBody>
          </p:sp>
        </mc:Choice>
        <mc:Fallback xmlns="">
          <p:sp>
            <p:nvSpPr>
              <p:cNvPr id="14" name="TextBox 13">
                <a:extLst>
                  <a:ext uri="{FF2B5EF4-FFF2-40B4-BE49-F238E27FC236}">
                    <a16:creationId xmlns:a16="http://schemas.microsoft.com/office/drawing/2014/main" xmlns:a14="http://schemas.microsoft.com/office/drawing/2010/main" xmlns="" id="{EB8CF593-8D98-0F4E-9AFB-9A7CD4B12476}"/>
                  </a:ext>
                </a:extLst>
              </p:cNvPr>
              <p:cNvSpPr txBox="1">
                <a:spLocks noRot="1" noChangeAspect="1" noMove="1" noResize="1" noEditPoints="1" noAdjustHandles="1" noChangeArrowheads="1" noChangeShapeType="1" noTextEdit="1"/>
              </p:cNvSpPr>
              <p:nvPr/>
            </p:nvSpPr>
            <p:spPr>
              <a:xfrm>
                <a:off x="605909" y="4343400"/>
                <a:ext cx="2358915" cy="698589"/>
              </a:xfrm>
              <a:prstGeom prst="rect">
                <a:avLst/>
              </a:prstGeom>
              <a:blipFill rotWithShape="0">
                <a:blip r:embed="rId5"/>
                <a:stretch>
                  <a:fillRect/>
                </a:stretch>
              </a:blipFill>
              <a:ln w="1270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p:cNvSpPr txBox="1"/>
              <p:nvPr/>
            </p:nvSpPr>
            <p:spPr>
              <a:xfrm>
                <a:off x="418589" y="5187624"/>
                <a:ext cx="3277746" cy="988732"/>
              </a:xfrm>
              <a:prstGeom prst="rect">
                <a:avLst/>
              </a:prstGeom>
              <a:noFill/>
            </p:spPr>
            <p:txBody>
              <a:bodyPr wrap="square" rtlCol="0">
                <a:spAutoFit/>
              </a:bodyPr>
              <a:lstStyle/>
              <a:p>
                <a:r>
                  <a:rPr lang="en-US" altLang="zh-CN" sz="1400" dirty="0" smtClean="0"/>
                  <a:t>where</a:t>
                </a:r>
                <a:r>
                  <a:rPr lang="zh-CN" altLang="en-US" sz="1400" dirty="0" smtClean="0"/>
                  <a:t> </a:t>
                </a:r>
                <a14:m>
                  <m:oMath xmlns:m="http://schemas.openxmlformats.org/officeDocument/2006/math">
                    <m:sSub>
                      <m:sSubPr>
                        <m:ctrlPr>
                          <a:rPr lang="en-US" sz="1400" i="1">
                            <a:latin typeface="Cambria Math" charset="0"/>
                          </a:rPr>
                        </m:ctrlPr>
                      </m:sSubPr>
                      <m:e>
                        <m:r>
                          <a:rPr lang="en-US" altLang="zh-CN" sz="1400" b="0" i="1" smtClean="0">
                            <a:latin typeface="Cambria Math" charset="0"/>
                          </a:rPr>
                          <m:t>𝑓</m:t>
                        </m:r>
                      </m:e>
                      <m:sub>
                        <m:r>
                          <a:rPr lang="en-US" sz="1400" i="1">
                            <a:latin typeface="Cambria Math" panose="02040503050406030204" pitchFamily="18" charset="0"/>
                          </a:rPr>
                          <m:t>𝑖𝑗</m:t>
                        </m:r>
                      </m:sub>
                    </m:sSub>
                  </m:oMath>
                </a14:m>
                <a:r>
                  <a:rPr lang="zh-CN" altLang="en-US" sz="1400" dirty="0" smtClean="0"/>
                  <a:t> </a:t>
                </a:r>
                <a:r>
                  <a:rPr lang="en-US" altLang="zh-CN" sz="1400" dirty="0" smtClean="0"/>
                  <a:t>is</a:t>
                </a:r>
                <a:r>
                  <a:rPr lang="zh-CN" altLang="en-US" sz="1400" dirty="0" smtClean="0"/>
                  <a:t> </a:t>
                </a:r>
                <a:r>
                  <a:rPr lang="en-US" altLang="zh-CN" sz="1400" dirty="0" smtClean="0"/>
                  <a:t>the </a:t>
                </a:r>
                <a:r>
                  <a:rPr lang="en-US" altLang="zh-CN" sz="1400" dirty="0"/>
                  <a:t>frequency of the word </a:t>
                </a:r>
                <a14:m>
                  <m:oMath xmlns:m="http://schemas.openxmlformats.org/officeDocument/2006/math">
                    <m:sSub>
                      <m:sSubPr>
                        <m:ctrlPr>
                          <a:rPr lang="en-US" sz="1400" i="1">
                            <a:latin typeface="Cambria Math" charset="0"/>
                          </a:rPr>
                        </m:ctrlPr>
                      </m:sSubPr>
                      <m:e>
                        <m:r>
                          <a:rPr lang="en-US" sz="1400" i="1">
                            <a:latin typeface="Cambria Math" panose="02040503050406030204" pitchFamily="18" charset="0"/>
                          </a:rPr>
                          <m:t>𝑤</m:t>
                        </m:r>
                      </m:e>
                      <m:sub>
                        <m:r>
                          <a:rPr lang="en-US" sz="1400" i="1">
                            <a:latin typeface="Cambria Math" panose="02040503050406030204" pitchFamily="18" charset="0"/>
                          </a:rPr>
                          <m:t>𝑗</m:t>
                        </m:r>
                      </m:sub>
                    </m:sSub>
                  </m:oMath>
                </a14:m>
                <a:r>
                  <a:rPr lang="en-US" altLang="zh-CN" sz="1400" dirty="0"/>
                  <a:t> occurred </a:t>
                </a:r>
                <a:r>
                  <a:rPr lang="en-US" altLang="zh-CN" sz="1400" dirty="0" smtClean="0"/>
                  <a:t>in</a:t>
                </a:r>
                <a:r>
                  <a:rPr lang="zh-CN" altLang="en-US" sz="1400" dirty="0" smtClean="0"/>
                  <a:t> </a:t>
                </a:r>
                <a14:m>
                  <m:oMath xmlns:m="http://schemas.openxmlformats.org/officeDocument/2006/math">
                    <m:sSub>
                      <m:sSubPr>
                        <m:ctrlPr>
                          <a:rPr lang="en-US" sz="1400" i="1">
                            <a:latin typeface="Cambria Math" charset="0"/>
                          </a:rPr>
                        </m:ctrlPr>
                      </m:sSubPr>
                      <m:e>
                        <m:r>
                          <a:rPr lang="en-US" sz="1400" i="1">
                            <a:latin typeface="Cambria Math" panose="02040503050406030204" pitchFamily="18" charset="0"/>
                          </a:rPr>
                          <m:t>𝑣</m:t>
                        </m:r>
                      </m:e>
                      <m:sub>
                        <m:r>
                          <a:rPr lang="en-US" sz="1400" i="1">
                            <a:latin typeface="Cambria Math" panose="02040503050406030204" pitchFamily="18" charset="0"/>
                          </a:rPr>
                          <m:t>𝑖</m:t>
                        </m:r>
                      </m:sub>
                    </m:sSub>
                  </m:oMath>
                </a14:m>
                <a:r>
                  <a:rPr lang="en-US" altLang="zh-CN" sz="1400" dirty="0" smtClean="0"/>
                  <a:t>,</a:t>
                </a:r>
                <a:r>
                  <a:rPr lang="en-US" sz="1400" i="1" dirty="0"/>
                  <a:t> </a:t>
                </a:r>
                <a14:m>
                  <m:oMath xmlns:m="http://schemas.openxmlformats.org/officeDocument/2006/math">
                    <m:r>
                      <a:rPr lang="en-US" sz="1400" i="1" dirty="0" smtClean="0">
                        <a:latin typeface="Cambria Math" charset="0"/>
                      </a:rPr>
                      <m:t>𝑊</m:t>
                    </m:r>
                  </m:oMath>
                </a14:m>
                <a:r>
                  <a:rPr lang="en-US" sz="1400" i="1" dirty="0"/>
                  <a:t> </a:t>
                </a:r>
                <a:r>
                  <a:rPr lang="en-US" sz="1400" dirty="0"/>
                  <a:t>is the vocabulary </a:t>
                </a:r>
                <a:r>
                  <a:rPr lang="en-US" sz="1400" dirty="0" smtClean="0"/>
                  <a:t>set</a:t>
                </a:r>
                <a:r>
                  <a:rPr lang="en-US" altLang="zh-CN" sz="1400" dirty="0" smtClean="0"/>
                  <a:t>,</a:t>
                </a:r>
                <a:r>
                  <a:rPr lang="zh-CN" altLang="en-US" sz="1400" dirty="0" smtClean="0"/>
                  <a:t> </a:t>
                </a:r>
                <a14:m>
                  <m:oMath xmlns:m="http://schemas.openxmlformats.org/officeDocument/2006/math">
                    <m:sSub>
                      <m:sSubPr>
                        <m:ctrlPr>
                          <a:rPr lang="en-US" sz="1400" i="1">
                            <a:latin typeface="Cambria Math" charset="0"/>
                            <a:ea typeface="Cambria Math" panose="02040503050406030204" pitchFamily="18" charset="0"/>
                          </a:rPr>
                        </m:ctrlPr>
                      </m:sSubPr>
                      <m:e>
                        <m:acc>
                          <m:accPr>
                            <m:chr m:val="⃗"/>
                            <m:ctrlPr>
                              <a:rPr lang="en-US" sz="1400" i="1">
                                <a:latin typeface="Cambria Math" charset="0"/>
                                <a:ea typeface="Cambria Math" panose="02040503050406030204" pitchFamily="18" charset="0"/>
                              </a:rPr>
                            </m:ctrlPr>
                          </m:accPr>
                          <m:e>
                            <m:r>
                              <a:rPr lang="en-US" sz="1400" i="1">
                                <a:latin typeface="Cambria Math" panose="02040503050406030204" pitchFamily="18" charset="0"/>
                                <a:ea typeface="Cambria Math" panose="02040503050406030204" pitchFamily="18" charset="0"/>
                              </a:rPr>
                              <m:t>𝑠</m:t>
                            </m:r>
                          </m:e>
                        </m:acc>
                      </m:e>
                      <m:sub>
                        <m:r>
                          <a:rPr lang="en-US" sz="1400" i="1">
                            <a:latin typeface="Cambria Math" panose="02040503050406030204" pitchFamily="18" charset="0"/>
                            <a:ea typeface="Cambria Math" panose="02040503050406030204" pitchFamily="18" charset="0"/>
                          </a:rPr>
                          <m:t>𝑖</m:t>
                        </m:r>
                      </m:sub>
                    </m:sSub>
                  </m:oMath>
                </a14:m>
                <a:r>
                  <a:rPr lang="zh-CN" altLang="en-US" sz="1400" dirty="0" smtClean="0"/>
                  <a:t> </a:t>
                </a:r>
                <a:r>
                  <a:rPr lang="en-US" altLang="zh-CN" sz="1400" dirty="0" smtClean="0"/>
                  <a:t>is</a:t>
                </a:r>
                <a:r>
                  <a:rPr lang="zh-CN" altLang="en-US" sz="1400" dirty="0" smtClean="0"/>
                  <a:t> </a:t>
                </a:r>
                <a:r>
                  <a:rPr lang="en-US" altLang="zh-CN" sz="1400" dirty="0" smtClean="0"/>
                  <a:t>the</a:t>
                </a:r>
                <a:r>
                  <a:rPr lang="zh-CN" altLang="en-US" sz="1400" dirty="0" smtClean="0"/>
                  <a:t> </a:t>
                </a:r>
                <a:r>
                  <a:rPr lang="en-US" altLang="zh-CN" sz="1400" dirty="0" smtClean="0"/>
                  <a:t>representation</a:t>
                </a:r>
                <a:r>
                  <a:rPr lang="zh-CN" altLang="en-US" sz="1400" dirty="0" smtClean="0"/>
                  <a:t> </a:t>
                </a:r>
                <a:r>
                  <a:rPr lang="en-US" altLang="zh-CN" sz="1400" dirty="0" smtClean="0"/>
                  <a:t>of</a:t>
                </a:r>
                <a:r>
                  <a:rPr lang="zh-CN" altLang="en-US" sz="1400" dirty="0" smtClean="0"/>
                  <a:t> </a:t>
                </a:r>
                <a14:m>
                  <m:oMath xmlns:m="http://schemas.openxmlformats.org/officeDocument/2006/math">
                    <m:sSub>
                      <m:sSubPr>
                        <m:ctrlPr>
                          <a:rPr lang="en-US" sz="1400" i="1">
                            <a:latin typeface="Cambria Math" charset="0"/>
                          </a:rPr>
                        </m:ctrlPr>
                      </m:sSubPr>
                      <m:e>
                        <m:r>
                          <a:rPr lang="en-US" sz="1400" i="1">
                            <a:latin typeface="Cambria Math" panose="02040503050406030204" pitchFamily="18" charset="0"/>
                          </a:rPr>
                          <m:t>𝑣</m:t>
                        </m:r>
                      </m:e>
                      <m:sub>
                        <m:r>
                          <a:rPr lang="en-US" sz="1400" i="1">
                            <a:latin typeface="Cambria Math" panose="02040503050406030204" pitchFamily="18" charset="0"/>
                          </a:rPr>
                          <m:t>𝑖</m:t>
                        </m:r>
                      </m:sub>
                    </m:sSub>
                  </m:oMath>
                </a14:m>
                <a:r>
                  <a:rPr lang="en-US" altLang="zh-CN" sz="1400" dirty="0" smtClean="0"/>
                  <a:t>.</a:t>
                </a:r>
                <a:endParaRPr lang="en-US" sz="1400" dirty="0"/>
              </a:p>
            </p:txBody>
          </p:sp>
        </mc:Choice>
        <mc:Fallback xmlns="">
          <p:sp>
            <p:nvSpPr>
              <p:cNvPr id="15" name="TextBox 14"/>
              <p:cNvSpPr txBox="1">
                <a:spLocks noRot="1" noChangeAspect="1" noMove="1" noResize="1" noEditPoints="1" noAdjustHandles="1" noChangeArrowheads="1" noChangeShapeType="1" noTextEdit="1"/>
              </p:cNvSpPr>
              <p:nvPr/>
            </p:nvSpPr>
            <p:spPr>
              <a:xfrm>
                <a:off x="418589" y="5187624"/>
                <a:ext cx="3277746" cy="988732"/>
              </a:xfrm>
              <a:prstGeom prst="rect">
                <a:avLst/>
              </a:prstGeom>
              <a:blipFill rotWithShape="0">
                <a:blip r:embed="rId6"/>
                <a:stretch>
                  <a:fillRect l="-559" t="-1852" b="-4938"/>
                </a:stretch>
              </a:blipFill>
            </p:spPr>
            <p:txBody>
              <a:bodyPr/>
              <a:lstStyle/>
              <a:p>
                <a:r>
                  <a:rPr lang="en-US">
                    <a:noFill/>
                  </a:rPr>
                  <a:t> </a:t>
                </a:r>
              </a:p>
            </p:txBody>
          </p:sp>
        </mc:Fallback>
      </mc:AlternateContent>
    </p:spTree>
    <p:extLst>
      <p:ext uri="{BB962C8B-B14F-4D97-AF65-F5344CB8AC3E}">
        <p14:creationId xmlns:p14="http://schemas.microsoft.com/office/powerpoint/2010/main" val="4141249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12</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2000" b="1" dirty="0">
                <a:solidFill>
                  <a:schemeClr val="tx2"/>
                </a:solidFill>
                <a:latin typeface="Palatino Linotype" pitchFamily="18" charset="0"/>
                <a:ea typeface="宋体" pitchFamily="2" charset="-122"/>
              </a:rPr>
              <a:t>Collective Multi-view Representation Learning</a:t>
            </a:r>
          </a:p>
        </p:txBody>
      </p:sp>
      <p:sp>
        <p:nvSpPr>
          <p:cNvPr id="10" name="TextBox 9">
            <a:extLst>
              <a:ext uri="{FF2B5EF4-FFF2-40B4-BE49-F238E27FC236}">
                <a16:creationId xmlns:a16="http://schemas.microsoft.com/office/drawing/2014/main" xmlns="" id="{1EACB4DB-CAFB-654F-8A6B-CA316546BAFC}"/>
              </a:ext>
            </a:extLst>
          </p:cNvPr>
          <p:cNvSpPr txBox="1"/>
          <p:nvPr/>
        </p:nvSpPr>
        <p:spPr>
          <a:xfrm>
            <a:off x="4485482" y="5758190"/>
            <a:ext cx="4138612" cy="261610"/>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a:t>8</a:t>
            </a:r>
            <a:r>
              <a:rPr lang="en-US" altLang="zh-CN" sz="1100" dirty="0" smtClean="0"/>
              <a:t>:</a:t>
            </a:r>
            <a:r>
              <a:rPr lang="zh-CN" altLang="en-US" sz="1100" dirty="0" smtClean="0"/>
              <a:t> </a:t>
            </a:r>
            <a:r>
              <a:rPr lang="en-US" altLang="zh-CN" sz="1100" dirty="0" smtClean="0"/>
              <a:t>Collective</a:t>
            </a:r>
            <a:r>
              <a:rPr lang="zh-CN" altLang="en-US" sz="1100" dirty="0" smtClean="0"/>
              <a:t> </a:t>
            </a:r>
            <a:r>
              <a:rPr lang="en-US" altLang="zh-CN" sz="1100" dirty="0" smtClean="0"/>
              <a:t>Multi-View</a:t>
            </a:r>
            <a:r>
              <a:rPr lang="zh-CN" altLang="en-US" sz="1100" dirty="0" smtClean="0"/>
              <a:t> </a:t>
            </a:r>
            <a:r>
              <a:rPr lang="en-US" altLang="zh-CN" sz="1100" dirty="0" smtClean="0"/>
              <a:t>Representation</a:t>
            </a:r>
            <a:r>
              <a:rPr lang="zh-CN" altLang="en-US" sz="1100" dirty="0" smtClean="0"/>
              <a:t> </a:t>
            </a:r>
            <a:r>
              <a:rPr lang="en-US" altLang="zh-CN" sz="1100" dirty="0" smtClean="0"/>
              <a:t>Learning</a:t>
            </a:r>
            <a:endParaRPr lang="en-US" sz="1100" dirty="0"/>
          </a:p>
        </p:txBody>
      </p:sp>
      <p:sp>
        <p:nvSpPr>
          <p:cNvPr id="5" name="Rectangle 4"/>
          <p:cNvSpPr/>
          <p:nvPr/>
        </p:nvSpPr>
        <p:spPr>
          <a:xfrm>
            <a:off x="417624" y="1282605"/>
            <a:ext cx="3391634" cy="369332"/>
          </a:xfrm>
          <a:prstGeom prst="rect">
            <a:avLst/>
          </a:prstGeom>
        </p:spPr>
        <p:txBody>
          <a:bodyPr wrap="none">
            <a:spAutoFit/>
          </a:bodyPr>
          <a:lstStyle/>
          <a:p>
            <a:r>
              <a:rPr lang="en-US" dirty="0"/>
              <a:t>Job Transition Balance </a:t>
            </a:r>
            <a:r>
              <a:rPr lang="en-US" dirty="0" smtClean="0"/>
              <a:t>View</a:t>
            </a:r>
            <a:endParaRPr lang="en-US" dirty="0"/>
          </a:p>
        </p:txBody>
      </p:sp>
      <p:sp>
        <p:nvSpPr>
          <p:cNvPr id="7" name="Rectangle 6"/>
          <p:cNvSpPr/>
          <p:nvPr/>
        </p:nvSpPr>
        <p:spPr>
          <a:xfrm>
            <a:off x="417624" y="1838236"/>
            <a:ext cx="3545921" cy="1246495"/>
          </a:xfrm>
          <a:prstGeom prst="rect">
            <a:avLst/>
          </a:prstGeom>
        </p:spPr>
        <p:txBody>
          <a:bodyPr wrap="square">
            <a:spAutoFit/>
          </a:bodyPr>
          <a:lstStyle/>
          <a:p>
            <a:pPr>
              <a:spcAft>
                <a:spcPts val="600"/>
              </a:spcAft>
            </a:pPr>
            <a:r>
              <a:rPr lang="en-US" altLang="zh-CN" sz="1400" dirty="0" smtClean="0"/>
              <a:t>Intuition:</a:t>
            </a:r>
          </a:p>
          <a:p>
            <a:pPr>
              <a:spcAft>
                <a:spcPts val="600"/>
              </a:spcAft>
            </a:pPr>
            <a:r>
              <a:rPr lang="en-US" sz="1400" dirty="0"/>
              <a:t>The numbers of bidirectional transitions between two similar-level jobs are close. </a:t>
            </a:r>
            <a:r>
              <a:rPr lang="en-US" altLang="zh-CN" sz="1400" dirty="0" smtClean="0"/>
              <a:t>Thus</a:t>
            </a:r>
            <a:r>
              <a:rPr lang="zh-CN" altLang="en-US" sz="1400" dirty="0" smtClean="0"/>
              <a:t> </a:t>
            </a:r>
            <a:r>
              <a:rPr lang="en-US" altLang="zh-CN" sz="1400" dirty="0" smtClean="0"/>
              <a:t>the</a:t>
            </a:r>
            <a:r>
              <a:rPr lang="zh-CN" altLang="en-US" sz="1400" dirty="0" smtClean="0"/>
              <a:t> </a:t>
            </a:r>
            <a:r>
              <a:rPr lang="en-US" altLang="zh-CN" sz="1400" dirty="0"/>
              <a:t>T</a:t>
            </a:r>
            <a:r>
              <a:rPr lang="en-US" altLang="zh-CN" sz="1400" dirty="0" smtClean="0"/>
              <a:t>ransition</a:t>
            </a:r>
            <a:r>
              <a:rPr lang="zh-CN" altLang="en-US" sz="1400" dirty="0" smtClean="0"/>
              <a:t> </a:t>
            </a:r>
            <a:r>
              <a:rPr lang="en-US" altLang="zh-CN" sz="1400" dirty="0" smtClean="0"/>
              <a:t>Balance</a:t>
            </a:r>
            <a:r>
              <a:rPr lang="zh-CN" altLang="en-US" sz="1400" dirty="0" smtClean="0"/>
              <a:t> </a:t>
            </a:r>
            <a:r>
              <a:rPr lang="en-US" altLang="zh-CN" sz="1400" dirty="0" smtClean="0"/>
              <a:t>(TB)</a:t>
            </a:r>
            <a:r>
              <a:rPr lang="zh-CN" altLang="en-US" sz="1400" dirty="0" smtClean="0"/>
              <a:t> </a:t>
            </a:r>
            <a:r>
              <a:rPr lang="en-US" altLang="zh-CN" sz="1400" dirty="0" smtClean="0"/>
              <a:t>should</a:t>
            </a:r>
            <a:r>
              <a:rPr lang="zh-CN" altLang="en-US" sz="1400" dirty="0" smtClean="0"/>
              <a:t> </a:t>
            </a:r>
            <a:r>
              <a:rPr lang="en-US" altLang="zh-CN" sz="1400" dirty="0" smtClean="0"/>
              <a:t>be</a:t>
            </a:r>
            <a:r>
              <a:rPr lang="zh-CN" altLang="en-US" sz="1400" dirty="0" smtClean="0"/>
              <a:t> </a:t>
            </a:r>
            <a:r>
              <a:rPr lang="en-US" altLang="zh-CN" sz="1400" dirty="0" smtClean="0"/>
              <a:t>preserved.</a:t>
            </a:r>
            <a:endParaRPr lang="en-US" sz="1400" dirty="0"/>
          </a:p>
        </p:txBody>
      </p:sp>
      <p:pic>
        <p:nvPicPr>
          <p:cNvPr id="12" name="Picture 11">
            <a:extLst>
              <a:ext uri="{FF2B5EF4-FFF2-40B4-BE49-F238E27FC236}">
                <a16:creationId xmlns:a16="http://schemas.microsoft.com/office/drawing/2014/main" xmlns="" id="{29442F29-3CE6-5C41-B496-0C960CB06A28}"/>
              </a:ext>
            </a:extLst>
          </p:cNvPr>
          <p:cNvPicPr>
            <a:picLocks noChangeAspect="1"/>
          </p:cNvPicPr>
          <p:nvPr/>
        </p:nvPicPr>
        <p:blipFill>
          <a:blip r:embed="rId3"/>
          <a:stretch>
            <a:fillRect/>
          </a:stretch>
        </p:blipFill>
        <p:spPr>
          <a:xfrm>
            <a:off x="3950846" y="1828800"/>
            <a:ext cx="4969391" cy="3853190"/>
          </a:xfrm>
          <a:prstGeom prst="rect">
            <a:avLst/>
          </a:prstGeom>
        </p:spPr>
      </p:pic>
      <p:sp>
        <p:nvSpPr>
          <p:cNvPr id="11" name="Rectangle 10"/>
          <p:cNvSpPr/>
          <p:nvPr/>
        </p:nvSpPr>
        <p:spPr>
          <a:xfrm>
            <a:off x="3963546" y="3734737"/>
            <a:ext cx="1599054" cy="9896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xmlns="" id="{A71CEE70-21FB-1048-B767-9DC3E976BF32}"/>
                  </a:ext>
                </a:extLst>
              </p:cNvPr>
              <p:cNvSpPr txBox="1"/>
              <p:nvPr/>
            </p:nvSpPr>
            <p:spPr>
              <a:xfrm>
                <a:off x="443024" y="3988285"/>
                <a:ext cx="2930161" cy="627544"/>
              </a:xfrm>
              <a:prstGeom prst="rect">
                <a:avLst/>
              </a:prstGeom>
              <a:noFill/>
              <a:ln w="12700">
                <a:noFill/>
              </a:ln>
            </p:spPr>
            <p:txBody>
              <a:bodyPr wrap="none" lIns="0" tIns="0" rIns="0" bIns="0" rtlCol="0">
                <a:spAutoFit/>
              </a:bodyPr>
              <a:lstStyle/>
              <a:p>
                <a:pPr>
                  <a:spcAft>
                    <a:spcPts val="600"/>
                  </a:spcAft>
                </a:pPr>
                <a14:m>
                  <m:oMathPara xmlns:m="http://schemas.openxmlformats.org/officeDocument/2006/math">
                    <m:oMathParaPr>
                      <m:jc m:val="centerGroup"/>
                    </m:oMathParaPr>
                    <m:oMath xmlns:m="http://schemas.openxmlformats.org/officeDocument/2006/math">
                      <m:sSub>
                        <m:sSubPr>
                          <m:ctrlPr>
                            <a:rPr lang="en-US" sz="140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𝑂</m:t>
                          </m:r>
                        </m:e>
                        <m:sub>
                          <m:r>
                            <a:rPr lang="en-US" sz="1400" b="0" i="1" smtClean="0">
                              <a:solidFill>
                                <a:schemeClr val="tx1"/>
                              </a:solidFill>
                              <a:latin typeface="Cambria Math" panose="02040503050406030204" pitchFamily="18" charset="0"/>
                            </a:rPr>
                            <m:t>𝐵</m:t>
                          </m:r>
                        </m:sub>
                      </m:sSub>
                      <m:r>
                        <a:rPr lang="en-US" sz="1400" b="0" i="1" smtClean="0">
                          <a:solidFill>
                            <a:schemeClr val="tx1"/>
                          </a:solidFill>
                          <a:latin typeface="Cambria Math" panose="02040503050406030204" pitchFamily="18" charset="0"/>
                        </a:rPr>
                        <m:t>=−</m:t>
                      </m:r>
                      <m:nary>
                        <m:naryPr>
                          <m:chr m:val="∑"/>
                          <m:supHide m:val="on"/>
                          <m:ctrlPr>
                            <a:rPr lang="en-US" sz="1400" b="0" i="1" smtClean="0">
                              <a:solidFill>
                                <a:schemeClr val="tx1"/>
                              </a:solidFill>
                              <a:latin typeface="Cambria Math" charset="0"/>
                            </a:rPr>
                          </m:ctrlPr>
                        </m:naryPr>
                        <m:sub>
                          <m:r>
                            <m:rPr>
                              <m:brk m:alnAt="7"/>
                            </m:rP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𝑖</m:t>
                          </m:r>
                          <m: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𝑗</m:t>
                          </m:r>
                          <m: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ea typeface="Cambria Math" panose="02040503050406030204" pitchFamily="18" charset="0"/>
                            </a:rPr>
                            <m:t>𝐸</m:t>
                          </m:r>
                        </m:sub>
                        <m:sup/>
                        <m:e>
                          <m:r>
                            <a:rPr lang="en-US" sz="1400" i="1">
                              <a:solidFill>
                                <a:schemeClr val="tx1"/>
                              </a:solidFill>
                              <a:latin typeface="Cambria Math" panose="02040503050406030204" pitchFamily="18" charset="0"/>
                            </a:rPr>
                            <m:t>𝑇𝐵</m:t>
                          </m:r>
                          <m:d>
                            <m:dPr>
                              <m:ctrlPr>
                                <a:rPr lang="en-US" sz="1400" i="1">
                                  <a:solidFill>
                                    <a:schemeClr val="tx1"/>
                                  </a:solidFill>
                                  <a:latin typeface="Cambria Math" charset="0"/>
                                </a:rPr>
                              </m:ctrlPr>
                            </m:dPr>
                            <m:e>
                              <m:sSub>
                                <m:sSubPr>
                                  <m:ctrlPr>
                                    <a:rPr lang="en-US" sz="1400" i="1" dirty="0">
                                      <a:solidFill>
                                        <a:schemeClr val="tx1"/>
                                      </a:solidFill>
                                      <a:latin typeface="Cambria Math" charset="0"/>
                                    </a:rPr>
                                  </m:ctrlPr>
                                </m:sSubPr>
                                <m:e>
                                  <m:r>
                                    <a:rPr lang="en-US" sz="1400" i="1" dirty="0">
                                      <a:solidFill>
                                        <a:schemeClr val="tx1"/>
                                      </a:solidFill>
                                      <a:latin typeface="Cambria Math" panose="02040503050406030204" pitchFamily="18" charset="0"/>
                                    </a:rPr>
                                    <m:t>𝑣</m:t>
                                  </m:r>
                                </m:e>
                                <m:sub>
                                  <m:r>
                                    <a:rPr lang="en-US" sz="1400" i="1" dirty="0">
                                      <a:solidFill>
                                        <a:schemeClr val="tx1"/>
                                      </a:solidFill>
                                      <a:latin typeface="Cambria Math" panose="02040503050406030204" pitchFamily="18" charset="0"/>
                                    </a:rPr>
                                    <m:t>𝑖</m:t>
                                  </m:r>
                                </m:sub>
                              </m:sSub>
                              <m:r>
                                <a:rPr lang="en-US" sz="1400" i="1" dirty="0">
                                  <a:solidFill>
                                    <a:schemeClr val="tx1"/>
                                  </a:solidFill>
                                  <a:latin typeface="Cambria Math" panose="02040503050406030204" pitchFamily="18" charset="0"/>
                                </a:rPr>
                                <m:t>,</m:t>
                              </m:r>
                              <m:sSub>
                                <m:sSubPr>
                                  <m:ctrlPr>
                                    <a:rPr lang="en-US" sz="1400" i="1" dirty="0">
                                      <a:solidFill>
                                        <a:schemeClr val="tx1"/>
                                      </a:solidFill>
                                      <a:latin typeface="Cambria Math" charset="0"/>
                                    </a:rPr>
                                  </m:ctrlPr>
                                </m:sSubPr>
                                <m:e>
                                  <m:r>
                                    <a:rPr lang="en-US" sz="1400" i="1" dirty="0">
                                      <a:solidFill>
                                        <a:schemeClr val="tx1"/>
                                      </a:solidFill>
                                      <a:latin typeface="Cambria Math" panose="02040503050406030204" pitchFamily="18" charset="0"/>
                                    </a:rPr>
                                    <m:t>𝑣</m:t>
                                  </m:r>
                                </m:e>
                                <m:sub>
                                  <m:r>
                                    <a:rPr lang="en-US" sz="1400" i="1" dirty="0">
                                      <a:solidFill>
                                        <a:schemeClr val="tx1"/>
                                      </a:solidFill>
                                      <a:latin typeface="Cambria Math" panose="02040503050406030204" pitchFamily="18" charset="0"/>
                                    </a:rPr>
                                    <m:t>𝑗</m:t>
                                  </m:r>
                                </m:sub>
                              </m:sSub>
                            </m:e>
                          </m:d>
                          <m:r>
                            <m:rPr>
                              <m:sty m:val="p"/>
                            </m:rPr>
                            <a:rPr lang="en-US" sz="1400" b="0" i="0" smtClean="0">
                              <a:solidFill>
                                <a:schemeClr val="tx1"/>
                              </a:solidFill>
                              <a:latin typeface="Cambria Math" panose="02040503050406030204" pitchFamily="18" charset="0"/>
                            </a:rPr>
                            <m:t>log</m:t>
                          </m:r>
                          <m:r>
                            <a:rPr lang="en-US" sz="1400" b="0" i="1" smtClean="0">
                              <a:solidFill>
                                <a:schemeClr val="tx1"/>
                              </a:solidFill>
                              <a:latin typeface="Cambria Math" panose="02040503050406030204" pitchFamily="18" charset="0"/>
                            </a:rPr>
                            <m:t>⁡(</m:t>
                          </m:r>
                          <m:r>
                            <a:rPr lang="en-US" sz="1400" i="1">
                              <a:solidFill>
                                <a:schemeClr val="tx1"/>
                              </a:solidFill>
                              <a:latin typeface="Cambria Math" panose="02040503050406030204" pitchFamily="18" charset="0"/>
                            </a:rPr>
                            <m:t>𝑝</m:t>
                          </m:r>
                          <m:r>
                            <a:rPr lang="en-US" sz="1400" i="1">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𝑖</m:t>
                              </m:r>
                            </m:sub>
                          </m:sSub>
                          <m:r>
                            <a:rPr lang="en-US" sz="1400" i="1">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𝑗</m:t>
                              </m:r>
                            </m:sub>
                          </m:sSub>
                          <m:r>
                            <a:rPr lang="en-US" sz="1400" i="1">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m:t>
                          </m:r>
                        </m:e>
                      </m:nary>
                    </m:oMath>
                  </m:oMathPara>
                </a14:m>
                <a:endParaRPr lang="en-US" sz="1400" dirty="0">
                  <a:solidFill>
                    <a:schemeClr val="tx1"/>
                  </a:solidFill>
                </a:endParaRPr>
              </a:p>
            </p:txBody>
          </p:sp>
        </mc:Choice>
        <mc:Fallback xmlns="">
          <p:sp>
            <p:nvSpPr>
              <p:cNvPr id="13" name="TextBox 12">
                <a:extLst>
                  <a:ext uri="{FF2B5EF4-FFF2-40B4-BE49-F238E27FC236}">
                    <a16:creationId xmlns:a16="http://schemas.microsoft.com/office/drawing/2014/main" xmlns:a14="http://schemas.microsoft.com/office/drawing/2010/main" xmlns="" id="{A71CEE70-21FB-1048-B767-9DC3E976BF32}"/>
                  </a:ext>
                </a:extLst>
              </p:cNvPr>
              <p:cNvSpPr txBox="1">
                <a:spLocks noRot="1" noChangeAspect="1" noMove="1" noResize="1" noEditPoints="1" noAdjustHandles="1" noChangeArrowheads="1" noChangeShapeType="1" noTextEdit="1"/>
              </p:cNvSpPr>
              <p:nvPr/>
            </p:nvSpPr>
            <p:spPr>
              <a:xfrm>
                <a:off x="443024" y="3988285"/>
                <a:ext cx="2930161" cy="627544"/>
              </a:xfrm>
              <a:prstGeom prst="rect">
                <a:avLst/>
              </a:prstGeom>
              <a:blipFill rotWithShape="0">
                <a:blip r:embed="rId4"/>
                <a:stretch>
                  <a:fillRect/>
                </a:stretch>
              </a:blipFill>
              <a:ln w="1270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xmlns="" id="{55C67917-1BFA-614A-B785-213D3F5B25E5}"/>
                  </a:ext>
                </a:extLst>
              </p:cNvPr>
              <p:cNvSpPr txBox="1"/>
              <p:nvPr/>
            </p:nvSpPr>
            <p:spPr>
              <a:xfrm>
                <a:off x="614932" y="4615829"/>
                <a:ext cx="2312813" cy="641971"/>
              </a:xfrm>
              <a:prstGeom prst="rect">
                <a:avLst/>
              </a:prstGeom>
              <a:noFill/>
              <a:ln w="12700">
                <a:noFill/>
              </a:ln>
            </p:spPr>
            <p:txBody>
              <a:bodyPr wrap="none" lIns="0" tIns="0" rIns="0" bIns="0" rtlCol="0">
                <a:spAutoFit/>
              </a:bodyPr>
              <a:lstStyle/>
              <a:p>
                <a:pPr>
                  <a:spcAft>
                    <a:spcPts val="600"/>
                  </a:spcAft>
                </a:pPr>
                <a14:m>
                  <m:oMathPara xmlns:m="http://schemas.openxmlformats.org/officeDocument/2006/math">
                    <m:oMathParaPr>
                      <m:jc m:val="centerGroup"/>
                    </m:oMathParaPr>
                    <m:oMath xmlns:m="http://schemas.openxmlformats.org/officeDocument/2006/math">
                      <m:r>
                        <a:rPr lang="en-US" sz="1400" i="1" smtClean="0">
                          <a:solidFill>
                            <a:schemeClr val="tx1"/>
                          </a:solidFill>
                          <a:latin typeface="Cambria Math" panose="02040503050406030204" pitchFamily="18" charset="0"/>
                        </a:rPr>
                        <m:t>𝑝</m:t>
                      </m:r>
                      <m:r>
                        <a:rPr lang="en-US" sz="1400" b="0" i="1" smtClean="0">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𝑖</m:t>
                          </m:r>
                        </m:sub>
                      </m:sSub>
                      <m:r>
                        <a:rPr lang="en-US" sz="1400" b="0" i="1" smtClean="0">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b="0" i="1" smtClean="0">
                              <a:solidFill>
                                <a:schemeClr val="tx1"/>
                              </a:solidFill>
                              <a:latin typeface="Cambria Math" panose="02040503050406030204" pitchFamily="18" charset="0"/>
                            </a:rPr>
                            <m:t>𝑗</m:t>
                          </m:r>
                        </m:sub>
                      </m:sSub>
                      <m:r>
                        <a:rPr lang="en-US" sz="1400" b="0" i="1" smtClean="0">
                          <a:solidFill>
                            <a:schemeClr val="tx1"/>
                          </a:solidFill>
                          <a:latin typeface="Cambria Math" panose="02040503050406030204" pitchFamily="18" charset="0"/>
                        </a:rPr>
                        <m:t>)=</m:t>
                      </m:r>
                      <m:f>
                        <m:fPr>
                          <m:ctrlPr>
                            <a:rPr lang="en-US" sz="1400" b="0" i="1" smtClean="0">
                              <a:solidFill>
                                <a:schemeClr val="tx1"/>
                              </a:solidFill>
                              <a:latin typeface="Cambria Math" charset="0"/>
                            </a:rPr>
                          </m:ctrlPr>
                        </m:fPr>
                        <m:num>
                          <m:r>
                            <a:rPr lang="en-US" sz="1400" b="0" i="1" smtClean="0">
                              <a:solidFill>
                                <a:schemeClr val="tx1"/>
                              </a:solidFill>
                              <a:latin typeface="Cambria Math" panose="02040503050406030204" pitchFamily="18" charset="0"/>
                            </a:rPr>
                            <m:t>1</m:t>
                          </m:r>
                        </m:num>
                        <m:den>
                          <m:r>
                            <a:rPr lang="en-US" sz="1400" b="0" i="0" smtClean="0">
                              <a:solidFill>
                                <a:schemeClr val="tx1"/>
                              </a:solidFill>
                              <a:latin typeface="Cambria Math" panose="02040503050406030204" pitchFamily="18" charset="0"/>
                            </a:rPr>
                            <m:t>1+</m:t>
                          </m:r>
                          <m:r>
                            <m:rPr>
                              <m:sty m:val="p"/>
                            </m:rPr>
                            <a:rPr lang="en-US" sz="1400">
                              <a:solidFill>
                                <a:schemeClr val="tx1"/>
                              </a:solidFill>
                              <a:latin typeface="Cambria Math" panose="02040503050406030204" pitchFamily="18" charset="0"/>
                            </a:rPr>
                            <m:t>exp</m:t>
                          </m:r>
                          <m:r>
                            <a:rPr lang="en-US" sz="1400" i="1">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m:t>
                          </m:r>
                          <m:sSubSup>
                            <m:sSubSupPr>
                              <m:ctrlPr>
                                <a:rPr lang="en-US" sz="1400" i="1">
                                  <a:solidFill>
                                    <a:schemeClr val="tx1"/>
                                  </a:solidFill>
                                  <a:latin typeface="Cambria Math" charset="0"/>
                                </a:rPr>
                              </m:ctrlPr>
                            </m:sSubSupPr>
                            <m:e>
                              <m:acc>
                                <m:accPr>
                                  <m:chr m:val="⃗"/>
                                  <m:ctrlPr>
                                    <a:rPr lang="en-US" sz="1400" i="1">
                                      <a:solidFill>
                                        <a:schemeClr val="tx1"/>
                                      </a:solidFill>
                                      <a:latin typeface="Cambria Math" charset="0"/>
                                    </a:rPr>
                                  </m:ctrlPr>
                                </m:accPr>
                                <m:e>
                                  <m:sSup>
                                    <m:sSupPr>
                                      <m:ctrlPr>
                                        <a:rPr lang="en-US" sz="1400" i="1">
                                          <a:solidFill>
                                            <a:schemeClr val="tx1"/>
                                          </a:solidFill>
                                          <a:latin typeface="Cambria Math" charset="0"/>
                                        </a:rPr>
                                      </m:ctrlPr>
                                    </m:sSupPr>
                                    <m:e>
                                      <m:r>
                                        <a:rPr lang="en-US" sz="1400" b="0" i="1" smtClean="0">
                                          <a:solidFill>
                                            <a:schemeClr val="tx1"/>
                                          </a:solidFill>
                                          <a:latin typeface="Cambria Math" panose="02040503050406030204" pitchFamily="18" charset="0"/>
                                        </a:rPr>
                                        <m:t>𝑏</m:t>
                                      </m:r>
                                    </m:e>
                                    <m:sup>
                                      <m:r>
                                        <a:rPr lang="en-US" sz="1400" i="1">
                                          <a:solidFill>
                                            <a:schemeClr val="tx1"/>
                                          </a:solidFill>
                                          <a:latin typeface="Cambria Math" panose="02040503050406030204" pitchFamily="18" charset="0"/>
                                        </a:rPr>
                                        <m:t>′</m:t>
                                      </m:r>
                                    </m:sup>
                                  </m:sSup>
                                </m:e>
                              </m:acc>
                            </m:e>
                            <m:sub>
                              <m:r>
                                <a:rPr lang="en-US" sz="1400" b="0" i="1" smtClean="0">
                                  <a:solidFill>
                                    <a:schemeClr val="tx1"/>
                                  </a:solidFill>
                                  <a:latin typeface="Cambria Math" panose="02040503050406030204" pitchFamily="18" charset="0"/>
                                </a:rPr>
                                <m:t>𝑖</m:t>
                              </m:r>
                            </m:sub>
                            <m:sup>
                              <m:r>
                                <a:rPr lang="en-US" sz="1400" i="1">
                                  <a:solidFill>
                                    <a:schemeClr val="tx1"/>
                                  </a:solidFill>
                                  <a:latin typeface="Cambria Math" panose="02040503050406030204" pitchFamily="18" charset="0"/>
                                </a:rPr>
                                <m:t>𝑇</m:t>
                              </m:r>
                            </m:sup>
                          </m:sSubSup>
                          <m:r>
                            <a:rPr lang="en-US" sz="1400" i="1">
                              <a:solidFill>
                                <a:schemeClr val="tx1"/>
                              </a:solidFill>
                              <a:latin typeface="Cambria Math" panose="02040503050406030204" pitchFamily="18" charset="0"/>
                              <a:ea typeface="Cambria Math" panose="02040503050406030204" pitchFamily="18" charset="0"/>
                            </a:rPr>
                            <m:t>∙</m:t>
                          </m:r>
                          <m:sSub>
                            <m:sSubPr>
                              <m:ctrlPr>
                                <a:rPr lang="en-US" sz="1400" i="1">
                                  <a:solidFill>
                                    <a:schemeClr val="tx1"/>
                                  </a:solidFill>
                                  <a:latin typeface="Cambria Math" charset="0"/>
                                  <a:ea typeface="Cambria Math" panose="02040503050406030204" pitchFamily="18" charset="0"/>
                                </a:rPr>
                              </m:ctrlPr>
                            </m:sSubPr>
                            <m:e>
                              <m:acc>
                                <m:accPr>
                                  <m:chr m:val="⃗"/>
                                  <m:ctrlPr>
                                    <a:rPr lang="en-US" sz="1400" i="1">
                                      <a:solidFill>
                                        <a:schemeClr val="tx1"/>
                                      </a:solidFill>
                                      <a:latin typeface="Cambria Math" charset="0"/>
                                      <a:ea typeface="Cambria Math" panose="02040503050406030204" pitchFamily="18" charset="0"/>
                                    </a:rPr>
                                  </m:ctrlPr>
                                </m:accPr>
                                <m:e>
                                  <m:r>
                                    <a:rPr lang="en-US" sz="1400" b="0" i="1" smtClean="0">
                                      <a:solidFill>
                                        <a:schemeClr val="tx1"/>
                                      </a:solidFill>
                                      <a:latin typeface="Cambria Math" panose="02040503050406030204" pitchFamily="18" charset="0"/>
                                      <a:ea typeface="Cambria Math" panose="02040503050406030204" pitchFamily="18" charset="0"/>
                                    </a:rPr>
                                    <m:t>𝑏</m:t>
                                  </m:r>
                                </m:e>
                              </m:acc>
                            </m:e>
                            <m:sub>
                              <m:r>
                                <a:rPr lang="en-US" sz="1400" b="0" i="1" smtClean="0">
                                  <a:solidFill>
                                    <a:schemeClr val="tx1"/>
                                  </a:solidFill>
                                  <a:latin typeface="Cambria Math" panose="02040503050406030204" pitchFamily="18" charset="0"/>
                                  <a:ea typeface="Cambria Math" panose="02040503050406030204" pitchFamily="18" charset="0"/>
                                </a:rPr>
                                <m:t>𝑗</m:t>
                              </m:r>
                            </m:sub>
                          </m:sSub>
                          <m:r>
                            <a:rPr lang="en-US" sz="1400" i="1">
                              <a:solidFill>
                                <a:schemeClr val="tx1"/>
                              </a:solidFill>
                              <a:latin typeface="Cambria Math" panose="02040503050406030204" pitchFamily="18" charset="0"/>
                              <a:ea typeface="Cambria Math" panose="02040503050406030204" pitchFamily="18" charset="0"/>
                            </a:rPr>
                            <m:t>)</m:t>
                          </m:r>
                        </m:den>
                      </m:f>
                    </m:oMath>
                  </m:oMathPara>
                </a14:m>
                <a:endParaRPr lang="en-US" sz="1400" dirty="0">
                  <a:solidFill>
                    <a:schemeClr val="tx1"/>
                  </a:solidFill>
                </a:endParaRPr>
              </a:p>
            </p:txBody>
          </p:sp>
        </mc:Choice>
        <mc:Fallback xmlns="">
          <p:sp>
            <p:nvSpPr>
              <p:cNvPr id="14" name="TextBox 13">
                <a:extLst>
                  <a:ext uri="{FF2B5EF4-FFF2-40B4-BE49-F238E27FC236}">
                    <a16:creationId xmlns:a16="http://schemas.microsoft.com/office/drawing/2014/main" xmlns:a14="http://schemas.microsoft.com/office/drawing/2010/main" xmlns="" id="{55C67917-1BFA-614A-B785-213D3F5B25E5}"/>
                  </a:ext>
                </a:extLst>
              </p:cNvPr>
              <p:cNvSpPr txBox="1">
                <a:spLocks noRot="1" noChangeAspect="1" noMove="1" noResize="1" noEditPoints="1" noAdjustHandles="1" noChangeArrowheads="1" noChangeShapeType="1" noTextEdit="1"/>
              </p:cNvSpPr>
              <p:nvPr/>
            </p:nvSpPr>
            <p:spPr>
              <a:xfrm>
                <a:off x="614932" y="4615829"/>
                <a:ext cx="2312813" cy="641971"/>
              </a:xfrm>
              <a:prstGeom prst="rect">
                <a:avLst/>
              </a:prstGeom>
              <a:blipFill rotWithShape="0">
                <a:blip r:embed="rId5"/>
                <a:stretch>
                  <a:fillRect/>
                </a:stretch>
              </a:blipFill>
              <a:ln w="1270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xmlns="" id="{E192A1B2-DFDA-0740-A4E5-DFD749F81C6B}"/>
                  </a:ext>
                </a:extLst>
              </p:cNvPr>
              <p:cNvSpPr txBox="1"/>
              <p:nvPr/>
            </p:nvSpPr>
            <p:spPr>
              <a:xfrm>
                <a:off x="614932" y="3342817"/>
                <a:ext cx="2449580" cy="587212"/>
              </a:xfrm>
              <a:prstGeom prst="rect">
                <a:avLst/>
              </a:prstGeom>
              <a:noFill/>
              <a:ln w="12700">
                <a:noFill/>
              </a:ln>
            </p:spPr>
            <p:txBody>
              <a:bodyPr wrap="none" lIns="0" tIns="0" rIns="0" bIns="0" rtlCol="0">
                <a:spAutoFit/>
              </a:bodyPr>
              <a:lstStyle/>
              <a:p>
                <a:pPr>
                  <a:spcAft>
                    <a:spcPts val="600"/>
                  </a:spcAft>
                </a:pPr>
                <a14:m>
                  <m:oMathPara xmlns:m="http://schemas.openxmlformats.org/officeDocument/2006/math">
                    <m:oMathParaPr>
                      <m:jc m:val="centerGroup"/>
                    </m:oMathParaPr>
                    <m:oMath xmlns:m="http://schemas.openxmlformats.org/officeDocument/2006/math">
                      <m:r>
                        <a:rPr lang="en-US" sz="1400" b="0" i="1" smtClean="0">
                          <a:solidFill>
                            <a:schemeClr val="tx1"/>
                          </a:solidFill>
                          <a:latin typeface="Cambria Math" panose="02040503050406030204" pitchFamily="18" charset="0"/>
                        </a:rPr>
                        <m:t>𝑇𝐵</m:t>
                      </m:r>
                      <m:d>
                        <m:dPr>
                          <m:ctrlPr>
                            <a:rPr lang="en-US" sz="1400" b="0" i="1" smtClean="0">
                              <a:solidFill>
                                <a:schemeClr val="tx1"/>
                              </a:solidFill>
                              <a:latin typeface="Cambria Math" charset="0"/>
                            </a:rPr>
                          </m:ctrlPr>
                        </m:dPr>
                        <m:e>
                          <m:sSub>
                            <m:sSubPr>
                              <m:ctrlPr>
                                <a:rPr lang="en-US" sz="1400" i="1" dirty="0" smtClean="0">
                                  <a:solidFill>
                                    <a:schemeClr val="tx1"/>
                                  </a:solidFill>
                                  <a:latin typeface="Cambria Math" charset="0"/>
                                </a:rPr>
                              </m:ctrlPr>
                            </m:sSubPr>
                            <m:e>
                              <m:r>
                                <a:rPr lang="en-US" sz="1400" b="0" i="1" dirty="0" smtClean="0">
                                  <a:solidFill>
                                    <a:schemeClr val="tx1"/>
                                  </a:solidFill>
                                  <a:latin typeface="Cambria Math" panose="02040503050406030204" pitchFamily="18" charset="0"/>
                                </a:rPr>
                                <m:t>𝑣</m:t>
                              </m:r>
                            </m:e>
                            <m:sub>
                              <m:r>
                                <a:rPr lang="en-US" sz="1400" b="0" i="1" dirty="0" smtClean="0">
                                  <a:solidFill>
                                    <a:schemeClr val="tx1"/>
                                  </a:solidFill>
                                  <a:latin typeface="Cambria Math" panose="02040503050406030204" pitchFamily="18" charset="0"/>
                                </a:rPr>
                                <m:t>𝑖</m:t>
                              </m:r>
                            </m:sub>
                          </m:sSub>
                          <m:r>
                            <a:rPr lang="en-US" sz="1400" b="0" i="1" dirty="0" smtClean="0">
                              <a:solidFill>
                                <a:schemeClr val="tx1"/>
                              </a:solidFill>
                              <a:latin typeface="Cambria Math" panose="02040503050406030204" pitchFamily="18" charset="0"/>
                            </a:rPr>
                            <m:t>,</m:t>
                          </m:r>
                          <m:sSub>
                            <m:sSubPr>
                              <m:ctrlPr>
                                <a:rPr lang="en-US" sz="1400" b="0" i="1" dirty="0" smtClean="0">
                                  <a:solidFill>
                                    <a:schemeClr val="tx1"/>
                                  </a:solidFill>
                                  <a:latin typeface="Cambria Math" charset="0"/>
                                </a:rPr>
                              </m:ctrlPr>
                            </m:sSubPr>
                            <m:e>
                              <m:r>
                                <a:rPr lang="en-US" sz="1400" b="0" i="1" dirty="0" smtClean="0">
                                  <a:solidFill>
                                    <a:schemeClr val="tx1"/>
                                  </a:solidFill>
                                  <a:latin typeface="Cambria Math" panose="02040503050406030204" pitchFamily="18" charset="0"/>
                                </a:rPr>
                                <m:t>𝑣</m:t>
                              </m:r>
                            </m:e>
                            <m:sub>
                              <m:r>
                                <a:rPr lang="en-US" sz="1400" b="0" i="1" dirty="0" smtClean="0">
                                  <a:solidFill>
                                    <a:schemeClr val="tx1"/>
                                  </a:solidFill>
                                  <a:latin typeface="Cambria Math" panose="02040503050406030204" pitchFamily="18" charset="0"/>
                                </a:rPr>
                                <m:t>𝑗</m:t>
                              </m:r>
                            </m:sub>
                          </m:sSub>
                        </m:e>
                      </m:d>
                      <m:r>
                        <a:rPr lang="en-US" sz="1400" b="0" i="1" smtClean="0">
                          <a:solidFill>
                            <a:schemeClr val="tx1"/>
                          </a:solidFill>
                          <a:latin typeface="Cambria Math" panose="02040503050406030204" pitchFamily="18" charset="0"/>
                        </a:rPr>
                        <m:t>=</m:t>
                      </m:r>
                      <m:r>
                        <m:rPr>
                          <m:sty m:val="p"/>
                        </m:rPr>
                        <a:rPr lang="en-US" sz="1400" b="0" i="0" smtClean="0">
                          <a:solidFill>
                            <a:schemeClr val="tx1"/>
                          </a:solidFill>
                          <a:latin typeface="Cambria Math" panose="02040503050406030204" pitchFamily="18" charset="0"/>
                        </a:rPr>
                        <m:t>exp</m:t>
                      </m:r>
                      <m:r>
                        <a:rPr lang="en-US" sz="1400" b="0" i="1" smtClean="0">
                          <a:solidFill>
                            <a:schemeClr val="tx1"/>
                          </a:solidFill>
                          <a:latin typeface="Cambria Math" panose="02040503050406030204" pitchFamily="18" charset="0"/>
                        </a:rPr>
                        <m:t>⁡(−</m:t>
                      </m:r>
                      <m:f>
                        <m:fPr>
                          <m:ctrlPr>
                            <a:rPr lang="en-US" sz="1400" b="0" i="1" smtClean="0">
                              <a:solidFill>
                                <a:schemeClr val="tx1"/>
                              </a:solidFill>
                              <a:latin typeface="Cambria Math" charset="0"/>
                            </a:rPr>
                          </m:ctrlPr>
                        </m:fPr>
                        <m:num>
                          <m:d>
                            <m:dPr>
                              <m:begChr m:val="|"/>
                              <m:endChr m:val="|"/>
                              <m:ctrlPr>
                                <a:rPr lang="en-US" sz="1400" b="0" i="1" smtClean="0">
                                  <a:solidFill>
                                    <a:schemeClr val="tx1"/>
                                  </a:solidFill>
                                  <a:latin typeface="Cambria Math" charset="0"/>
                                </a:rPr>
                              </m:ctrlPr>
                            </m:dPr>
                            <m:e>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𝑤</m:t>
                                  </m:r>
                                </m:e>
                                <m:sub>
                                  <m:r>
                                    <a:rPr lang="en-US" sz="1400" b="0" i="1" smtClean="0">
                                      <a:solidFill>
                                        <a:schemeClr val="tx1"/>
                                      </a:solidFill>
                                      <a:latin typeface="Cambria Math" panose="02040503050406030204" pitchFamily="18" charset="0"/>
                                    </a:rPr>
                                    <m:t>𝑖𝑗</m:t>
                                  </m:r>
                                </m:sub>
                              </m:sSub>
                              <m:r>
                                <a:rPr lang="en-US" sz="1400" b="0" i="1" smtClean="0">
                                  <a:solidFill>
                                    <a:schemeClr val="tx1"/>
                                  </a:solidFill>
                                  <a:latin typeface="Cambria Math" panose="02040503050406030204" pitchFamily="18" charset="0"/>
                                </a:rPr>
                                <m:t>−</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𝑤</m:t>
                                  </m:r>
                                </m:e>
                                <m:sub>
                                  <m:r>
                                    <a:rPr lang="en-US" sz="1400" b="0" i="1" smtClean="0">
                                      <a:solidFill>
                                        <a:schemeClr val="tx1"/>
                                      </a:solidFill>
                                      <a:latin typeface="Cambria Math" panose="02040503050406030204" pitchFamily="18" charset="0"/>
                                    </a:rPr>
                                    <m:t>𝑗𝑖</m:t>
                                  </m:r>
                                </m:sub>
                              </m:sSub>
                            </m:e>
                          </m:d>
                        </m:num>
                        <m:den>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𝑤</m:t>
                              </m:r>
                            </m:e>
                            <m:sub>
                              <m:r>
                                <a:rPr lang="en-US" sz="1400" b="0" i="1" smtClean="0">
                                  <a:solidFill>
                                    <a:schemeClr val="tx1"/>
                                  </a:solidFill>
                                  <a:latin typeface="Cambria Math" panose="02040503050406030204" pitchFamily="18" charset="0"/>
                                </a:rPr>
                                <m:t>𝑖𝑗</m:t>
                              </m:r>
                            </m:sub>
                          </m:sSub>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𝑤</m:t>
                              </m:r>
                            </m:e>
                            <m:sub>
                              <m:r>
                                <a:rPr lang="en-US" sz="1400" b="0" i="1" smtClean="0">
                                  <a:solidFill>
                                    <a:schemeClr val="tx1"/>
                                  </a:solidFill>
                                  <a:latin typeface="Cambria Math" panose="02040503050406030204" pitchFamily="18" charset="0"/>
                                </a:rPr>
                                <m:t>𝑗𝑖</m:t>
                              </m:r>
                            </m:sub>
                          </m:sSub>
                        </m:den>
                      </m:f>
                      <m:r>
                        <a:rPr lang="en-US" sz="1400" b="0" i="1" smtClean="0">
                          <a:solidFill>
                            <a:schemeClr val="tx1"/>
                          </a:solidFill>
                          <a:latin typeface="Cambria Math" panose="02040503050406030204" pitchFamily="18" charset="0"/>
                        </a:rPr>
                        <m:t>)</m:t>
                      </m:r>
                    </m:oMath>
                  </m:oMathPara>
                </a14:m>
                <a:endParaRPr lang="en-US" sz="1400" dirty="0">
                  <a:solidFill>
                    <a:schemeClr val="tx1"/>
                  </a:solidFill>
                </a:endParaRPr>
              </a:p>
            </p:txBody>
          </p:sp>
        </mc:Choice>
        <mc:Fallback xmlns="">
          <p:sp>
            <p:nvSpPr>
              <p:cNvPr id="15" name="TextBox 14">
                <a:extLst>
                  <a:ext uri="{FF2B5EF4-FFF2-40B4-BE49-F238E27FC236}">
                    <a16:creationId xmlns:a16="http://schemas.microsoft.com/office/drawing/2014/main" xmlns:a14="http://schemas.microsoft.com/office/drawing/2010/main" xmlns="" id="{E192A1B2-DFDA-0740-A4E5-DFD749F81C6B}"/>
                  </a:ext>
                </a:extLst>
              </p:cNvPr>
              <p:cNvSpPr txBox="1">
                <a:spLocks noRot="1" noChangeAspect="1" noMove="1" noResize="1" noEditPoints="1" noAdjustHandles="1" noChangeArrowheads="1" noChangeShapeType="1" noTextEdit="1"/>
              </p:cNvSpPr>
              <p:nvPr/>
            </p:nvSpPr>
            <p:spPr>
              <a:xfrm>
                <a:off x="614932" y="3342817"/>
                <a:ext cx="2449580" cy="587212"/>
              </a:xfrm>
              <a:prstGeom prst="rect">
                <a:avLst/>
              </a:prstGeom>
              <a:blipFill rotWithShape="0">
                <a:blip r:embed="rId6"/>
                <a:stretch>
                  <a:fillRect/>
                </a:stretch>
              </a:blipFill>
              <a:ln w="1270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p:cNvSpPr/>
              <p:nvPr/>
            </p:nvSpPr>
            <p:spPr>
              <a:xfrm>
                <a:off x="455724" y="5480297"/>
                <a:ext cx="3324981" cy="594650"/>
              </a:xfrm>
              <a:prstGeom prst="rect">
                <a:avLst/>
              </a:prstGeom>
            </p:spPr>
            <p:txBody>
              <a:bodyPr wrap="square">
                <a:spAutoFit/>
              </a:bodyPr>
              <a:lstStyle/>
              <a:p>
                <a:r>
                  <a:rPr lang="en-US" sz="1400" dirty="0" smtClean="0"/>
                  <a:t>where </a:t>
                </a:r>
                <a14:m>
                  <m:oMath xmlns:m="http://schemas.openxmlformats.org/officeDocument/2006/math">
                    <m:sSub>
                      <m:sSubPr>
                        <m:ctrlPr>
                          <a:rPr lang="en-US" sz="1400" i="1">
                            <a:latin typeface="Cambria Math" charset="0"/>
                          </a:rPr>
                        </m:ctrlPr>
                      </m:sSubPr>
                      <m:e>
                        <m:r>
                          <a:rPr lang="en-US" altLang="zh-CN" sz="1400" b="0" i="1" smtClean="0">
                            <a:latin typeface="Cambria Math" charset="0"/>
                          </a:rPr>
                          <m:t>𝑤</m:t>
                        </m:r>
                      </m:e>
                      <m:sub>
                        <m:r>
                          <a:rPr lang="en-US" sz="1400" i="1">
                            <a:latin typeface="Cambria Math" panose="02040503050406030204" pitchFamily="18" charset="0"/>
                          </a:rPr>
                          <m:t>𝑖𝑗</m:t>
                        </m:r>
                      </m:sub>
                    </m:sSub>
                  </m:oMath>
                </a14:m>
                <a:r>
                  <a:rPr lang="en-US" sz="1400" dirty="0"/>
                  <a:t> is the </a:t>
                </a:r>
                <a:r>
                  <a:rPr lang="en-US" altLang="zh-CN" sz="1400" dirty="0" smtClean="0"/>
                  <a:t>weight</a:t>
                </a:r>
                <a:r>
                  <a:rPr lang="en-US" sz="1400" dirty="0" smtClean="0"/>
                  <a:t> from </a:t>
                </a:r>
                <a14:m>
                  <m:oMath xmlns:m="http://schemas.openxmlformats.org/officeDocument/2006/math">
                    <m:sSub>
                      <m:sSubPr>
                        <m:ctrlPr>
                          <a:rPr lang="en-US" sz="1400" i="1" dirty="0">
                            <a:latin typeface="Cambria Math" charset="0"/>
                          </a:rPr>
                        </m:ctrlPr>
                      </m:sSubPr>
                      <m:e>
                        <m:r>
                          <a:rPr lang="en-US" sz="1400" i="1" dirty="0">
                            <a:latin typeface="Cambria Math" panose="02040503050406030204" pitchFamily="18" charset="0"/>
                          </a:rPr>
                          <m:t>𝑣</m:t>
                        </m:r>
                      </m:e>
                      <m:sub>
                        <m:r>
                          <a:rPr lang="en-US" sz="1400" i="1" dirty="0">
                            <a:latin typeface="Cambria Math" panose="02040503050406030204" pitchFamily="18" charset="0"/>
                          </a:rPr>
                          <m:t>𝑖</m:t>
                        </m:r>
                      </m:sub>
                    </m:sSub>
                    <m:r>
                      <a:rPr lang="zh-CN" altLang="en-US" sz="1400" i="1" dirty="0">
                        <a:latin typeface="Cambria Math" charset="0"/>
                      </a:rPr>
                      <m:t> </m:t>
                    </m:r>
                    <m:r>
                      <a:rPr lang="en-US" altLang="zh-CN" sz="1400" i="1" dirty="0">
                        <a:latin typeface="Cambria Math" charset="0"/>
                      </a:rPr>
                      <m:t>𝑡𝑜</m:t>
                    </m:r>
                    <m:r>
                      <a:rPr lang="zh-CN" altLang="en-US" sz="1400" i="1" dirty="0">
                        <a:latin typeface="Cambria Math" charset="0"/>
                      </a:rPr>
                      <m:t> </m:t>
                    </m:r>
                    <m:sSub>
                      <m:sSubPr>
                        <m:ctrlPr>
                          <a:rPr lang="en-US" sz="1400" i="1" dirty="0">
                            <a:latin typeface="Cambria Math" charset="0"/>
                          </a:rPr>
                        </m:ctrlPr>
                      </m:sSubPr>
                      <m:e>
                        <m:r>
                          <a:rPr lang="en-US" sz="1400" i="1" dirty="0">
                            <a:latin typeface="Cambria Math" panose="02040503050406030204" pitchFamily="18" charset="0"/>
                          </a:rPr>
                          <m:t>𝑣</m:t>
                        </m:r>
                      </m:e>
                      <m:sub>
                        <m:r>
                          <a:rPr lang="en-US" sz="1400" i="1" dirty="0">
                            <a:latin typeface="Cambria Math" panose="02040503050406030204" pitchFamily="18" charset="0"/>
                          </a:rPr>
                          <m:t>𝑗</m:t>
                        </m:r>
                      </m:sub>
                    </m:sSub>
                  </m:oMath>
                </a14:m>
                <a:r>
                  <a:rPr lang="en-US" altLang="zh-CN" sz="1400" dirty="0" smtClean="0"/>
                  <a:t>,</a:t>
                </a:r>
                <a:r>
                  <a:rPr lang="zh-CN" altLang="en-US" sz="1400" dirty="0" smtClean="0"/>
                  <a:t> </a:t>
                </a:r>
                <a14:m>
                  <m:oMath xmlns:m="http://schemas.openxmlformats.org/officeDocument/2006/math">
                    <m:sSub>
                      <m:sSubPr>
                        <m:ctrlPr>
                          <a:rPr lang="en-US" sz="1400" i="1" smtClean="0">
                            <a:latin typeface="Cambria Math" charset="0"/>
                            <a:ea typeface="Cambria Math" panose="02040503050406030204" pitchFamily="18" charset="0"/>
                          </a:rPr>
                        </m:ctrlPr>
                      </m:sSubPr>
                      <m:e>
                        <m:acc>
                          <m:accPr>
                            <m:chr m:val="⃗"/>
                            <m:ctrlPr>
                              <a:rPr lang="en-US" sz="1400" i="1">
                                <a:latin typeface="Cambria Math" charset="0"/>
                                <a:ea typeface="Cambria Math" panose="02040503050406030204" pitchFamily="18" charset="0"/>
                              </a:rPr>
                            </m:ctrlPr>
                          </m:accPr>
                          <m:e>
                            <m:r>
                              <a:rPr lang="en-US" altLang="zh-CN" sz="1400" b="0" i="1" smtClean="0">
                                <a:latin typeface="Cambria Math" charset="0"/>
                                <a:ea typeface="Cambria Math" panose="02040503050406030204" pitchFamily="18" charset="0"/>
                              </a:rPr>
                              <m:t>𝑏</m:t>
                            </m:r>
                          </m:e>
                        </m:acc>
                      </m:e>
                      <m:sub>
                        <m:r>
                          <a:rPr lang="en-US" sz="1400" i="1">
                            <a:latin typeface="Cambria Math" panose="02040503050406030204" pitchFamily="18" charset="0"/>
                            <a:ea typeface="Cambria Math" panose="02040503050406030204" pitchFamily="18" charset="0"/>
                          </a:rPr>
                          <m:t>𝑗</m:t>
                        </m:r>
                      </m:sub>
                    </m:sSub>
                  </m:oMath>
                </a14:m>
                <a:r>
                  <a:rPr lang="zh-CN" altLang="en-US" sz="1400" dirty="0" smtClean="0"/>
                  <a:t> </a:t>
                </a:r>
                <a:r>
                  <a:rPr lang="en-US" altLang="zh-CN" sz="1400" dirty="0" smtClean="0"/>
                  <a:t>is</a:t>
                </a:r>
                <a:r>
                  <a:rPr lang="zh-CN" altLang="en-US" sz="1400" dirty="0" smtClean="0"/>
                  <a:t> </a:t>
                </a:r>
                <a:r>
                  <a:rPr lang="en-US" altLang="zh-CN" sz="1400" dirty="0" smtClean="0"/>
                  <a:t>the</a:t>
                </a:r>
                <a:r>
                  <a:rPr lang="zh-CN" altLang="en-US" sz="1400" dirty="0" smtClean="0"/>
                  <a:t> </a:t>
                </a:r>
                <a:r>
                  <a:rPr lang="en-US" altLang="zh-CN" sz="1400" dirty="0" smtClean="0"/>
                  <a:t>representation.</a:t>
                </a:r>
                <a:endParaRPr lang="en-US" sz="1400" dirty="0"/>
              </a:p>
            </p:txBody>
          </p:sp>
        </mc:Choice>
        <mc:Fallback xmlns="">
          <p:sp>
            <p:nvSpPr>
              <p:cNvPr id="16" name="Rectangle 15"/>
              <p:cNvSpPr>
                <a:spLocks noRot="1" noChangeAspect="1" noMove="1" noResize="1" noEditPoints="1" noAdjustHandles="1" noChangeArrowheads="1" noChangeShapeType="1" noTextEdit="1"/>
              </p:cNvSpPr>
              <p:nvPr/>
            </p:nvSpPr>
            <p:spPr>
              <a:xfrm>
                <a:off x="455724" y="5480297"/>
                <a:ext cx="3324981" cy="594650"/>
              </a:xfrm>
              <a:prstGeom prst="rect">
                <a:avLst/>
              </a:prstGeom>
              <a:blipFill rotWithShape="0">
                <a:blip r:embed="rId7"/>
                <a:stretch>
                  <a:fillRect l="-550" t="-3061" b="-53061"/>
                </a:stretch>
              </a:blipFill>
            </p:spPr>
            <p:txBody>
              <a:bodyPr/>
              <a:lstStyle/>
              <a:p>
                <a:r>
                  <a:rPr lang="en-US">
                    <a:noFill/>
                  </a:rPr>
                  <a:t> </a:t>
                </a:r>
              </a:p>
            </p:txBody>
          </p:sp>
        </mc:Fallback>
      </mc:AlternateContent>
    </p:spTree>
    <p:extLst>
      <p:ext uri="{BB962C8B-B14F-4D97-AF65-F5344CB8AC3E}">
        <p14:creationId xmlns:p14="http://schemas.microsoft.com/office/powerpoint/2010/main" val="19008999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13</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2000" b="1" dirty="0">
                <a:solidFill>
                  <a:schemeClr val="tx2"/>
                </a:solidFill>
                <a:latin typeface="Palatino Linotype" pitchFamily="18" charset="0"/>
                <a:ea typeface="宋体" pitchFamily="2" charset="-122"/>
              </a:rPr>
              <a:t>Collective Multi-view Representation Learning</a:t>
            </a:r>
          </a:p>
        </p:txBody>
      </p:sp>
      <p:sp>
        <p:nvSpPr>
          <p:cNvPr id="10" name="TextBox 9">
            <a:extLst>
              <a:ext uri="{FF2B5EF4-FFF2-40B4-BE49-F238E27FC236}">
                <a16:creationId xmlns:a16="http://schemas.microsoft.com/office/drawing/2014/main" xmlns="" id="{1EACB4DB-CAFB-654F-8A6B-CA316546BAFC}"/>
              </a:ext>
            </a:extLst>
          </p:cNvPr>
          <p:cNvSpPr txBox="1"/>
          <p:nvPr/>
        </p:nvSpPr>
        <p:spPr>
          <a:xfrm>
            <a:off x="4485482" y="5758190"/>
            <a:ext cx="4138612" cy="261610"/>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a:t>8</a:t>
            </a:r>
            <a:r>
              <a:rPr lang="en-US" altLang="zh-CN" sz="1100" dirty="0" smtClean="0"/>
              <a:t>:</a:t>
            </a:r>
            <a:r>
              <a:rPr lang="zh-CN" altLang="en-US" sz="1100" dirty="0" smtClean="0"/>
              <a:t> </a:t>
            </a:r>
            <a:r>
              <a:rPr lang="en-US" altLang="zh-CN" sz="1100" dirty="0" smtClean="0"/>
              <a:t>Collective</a:t>
            </a:r>
            <a:r>
              <a:rPr lang="zh-CN" altLang="en-US" sz="1100" dirty="0" smtClean="0"/>
              <a:t> </a:t>
            </a:r>
            <a:r>
              <a:rPr lang="en-US" altLang="zh-CN" sz="1100" dirty="0" smtClean="0"/>
              <a:t>Multi-View</a:t>
            </a:r>
            <a:r>
              <a:rPr lang="zh-CN" altLang="en-US" sz="1100" dirty="0" smtClean="0"/>
              <a:t> </a:t>
            </a:r>
            <a:r>
              <a:rPr lang="en-US" altLang="zh-CN" sz="1100" dirty="0" smtClean="0"/>
              <a:t>Representation</a:t>
            </a:r>
            <a:r>
              <a:rPr lang="zh-CN" altLang="en-US" sz="1100" dirty="0" smtClean="0"/>
              <a:t> </a:t>
            </a:r>
            <a:r>
              <a:rPr lang="en-US" altLang="zh-CN" sz="1100" dirty="0" smtClean="0"/>
              <a:t>Learning</a:t>
            </a:r>
            <a:endParaRPr lang="en-US" sz="1100" dirty="0"/>
          </a:p>
        </p:txBody>
      </p:sp>
      <p:sp>
        <p:nvSpPr>
          <p:cNvPr id="5" name="Rectangle 4"/>
          <p:cNvSpPr/>
          <p:nvPr/>
        </p:nvSpPr>
        <p:spPr>
          <a:xfrm>
            <a:off x="417624" y="1282605"/>
            <a:ext cx="3485506" cy="369332"/>
          </a:xfrm>
          <a:prstGeom prst="rect">
            <a:avLst/>
          </a:prstGeom>
        </p:spPr>
        <p:txBody>
          <a:bodyPr wrap="none">
            <a:spAutoFit/>
          </a:bodyPr>
          <a:lstStyle/>
          <a:p>
            <a:r>
              <a:rPr lang="en-US" dirty="0"/>
              <a:t>Job Transition </a:t>
            </a:r>
            <a:r>
              <a:rPr lang="en-US" altLang="zh-CN" dirty="0" smtClean="0"/>
              <a:t>Duration</a:t>
            </a:r>
            <a:r>
              <a:rPr lang="zh-CN" altLang="en-US" dirty="0" smtClean="0"/>
              <a:t> </a:t>
            </a:r>
            <a:r>
              <a:rPr lang="en-US" dirty="0" smtClean="0"/>
              <a:t>View</a:t>
            </a:r>
            <a:endParaRPr lang="en-US" dirty="0"/>
          </a:p>
        </p:txBody>
      </p:sp>
      <p:sp>
        <p:nvSpPr>
          <p:cNvPr id="7" name="Rectangle 6"/>
          <p:cNvSpPr/>
          <p:nvPr/>
        </p:nvSpPr>
        <p:spPr>
          <a:xfrm>
            <a:off x="417624" y="1838236"/>
            <a:ext cx="3545922" cy="1246495"/>
          </a:xfrm>
          <a:prstGeom prst="rect">
            <a:avLst/>
          </a:prstGeom>
        </p:spPr>
        <p:txBody>
          <a:bodyPr wrap="square">
            <a:spAutoFit/>
          </a:bodyPr>
          <a:lstStyle/>
          <a:p>
            <a:pPr>
              <a:spcAft>
                <a:spcPts val="600"/>
              </a:spcAft>
            </a:pPr>
            <a:r>
              <a:rPr lang="en-US" altLang="zh-CN" sz="1400" dirty="0" smtClean="0"/>
              <a:t>Intuition:</a:t>
            </a:r>
          </a:p>
          <a:p>
            <a:pPr>
              <a:spcAft>
                <a:spcPts val="600"/>
              </a:spcAft>
            </a:pPr>
            <a:r>
              <a:rPr lang="en-US" altLang="zh-CN" sz="1400" dirty="0" smtClean="0"/>
              <a:t>T</a:t>
            </a:r>
            <a:r>
              <a:rPr lang="en-US" sz="1400" dirty="0" smtClean="0"/>
              <a:t>he </a:t>
            </a:r>
            <a:r>
              <a:rPr lang="en-US" sz="1400" dirty="0"/>
              <a:t>shorter the average duration of transitions is, the more similar the job titles are</a:t>
            </a:r>
            <a:r>
              <a:rPr lang="en-US" sz="1400" dirty="0" smtClean="0"/>
              <a:t>.</a:t>
            </a:r>
            <a:r>
              <a:rPr lang="zh-CN" altLang="en-US" sz="1400" dirty="0" smtClean="0"/>
              <a:t> </a:t>
            </a:r>
            <a:r>
              <a:rPr lang="en-US" altLang="zh-CN" sz="1400" dirty="0" smtClean="0"/>
              <a:t>Thus</a:t>
            </a:r>
            <a:r>
              <a:rPr lang="zh-CN" altLang="en-US" sz="1400" dirty="0" smtClean="0"/>
              <a:t> </a:t>
            </a:r>
            <a:r>
              <a:rPr lang="en-US" altLang="zh-CN" sz="1400" dirty="0" smtClean="0"/>
              <a:t>the</a:t>
            </a:r>
            <a:r>
              <a:rPr lang="zh-CN" altLang="en-US" sz="1400" dirty="0" smtClean="0"/>
              <a:t> </a:t>
            </a:r>
            <a:r>
              <a:rPr lang="en-US" altLang="zh-CN" sz="1400" dirty="0" smtClean="0"/>
              <a:t>transition</a:t>
            </a:r>
            <a:r>
              <a:rPr lang="zh-CN" altLang="en-US" sz="1400" dirty="0" smtClean="0"/>
              <a:t> </a:t>
            </a:r>
            <a:r>
              <a:rPr lang="en-US" altLang="zh-CN" sz="1400" dirty="0" smtClean="0"/>
              <a:t>duration</a:t>
            </a:r>
            <a:r>
              <a:rPr lang="zh-CN" altLang="en-US" sz="1400" dirty="0" smtClean="0"/>
              <a:t> </a:t>
            </a:r>
            <a:r>
              <a:rPr lang="en-US" altLang="zh-CN" sz="1400" dirty="0" smtClean="0"/>
              <a:t>should</a:t>
            </a:r>
            <a:r>
              <a:rPr lang="zh-CN" altLang="en-US" sz="1400" dirty="0" smtClean="0"/>
              <a:t> </a:t>
            </a:r>
            <a:r>
              <a:rPr lang="en-US" altLang="zh-CN" sz="1400" dirty="0" smtClean="0"/>
              <a:t>be</a:t>
            </a:r>
            <a:r>
              <a:rPr lang="zh-CN" altLang="en-US" sz="1400" dirty="0" smtClean="0"/>
              <a:t> </a:t>
            </a:r>
            <a:r>
              <a:rPr lang="en-US" altLang="zh-CN" sz="1400" dirty="0" smtClean="0"/>
              <a:t>preserved.</a:t>
            </a:r>
            <a:r>
              <a:rPr lang="zh-CN" altLang="en-US" sz="1400" dirty="0" smtClean="0"/>
              <a:t> </a:t>
            </a:r>
            <a:endParaRPr lang="en-US" sz="1400" dirty="0"/>
          </a:p>
        </p:txBody>
      </p:sp>
      <p:pic>
        <p:nvPicPr>
          <p:cNvPr id="12" name="Picture 11">
            <a:extLst>
              <a:ext uri="{FF2B5EF4-FFF2-40B4-BE49-F238E27FC236}">
                <a16:creationId xmlns:a16="http://schemas.microsoft.com/office/drawing/2014/main" xmlns="" id="{29442F29-3CE6-5C41-B496-0C960CB06A28}"/>
              </a:ext>
            </a:extLst>
          </p:cNvPr>
          <p:cNvPicPr>
            <a:picLocks noChangeAspect="1"/>
          </p:cNvPicPr>
          <p:nvPr/>
        </p:nvPicPr>
        <p:blipFill>
          <a:blip r:embed="rId3"/>
          <a:stretch>
            <a:fillRect/>
          </a:stretch>
        </p:blipFill>
        <p:spPr>
          <a:xfrm>
            <a:off x="3950846" y="1828800"/>
            <a:ext cx="4969391" cy="3853190"/>
          </a:xfrm>
          <a:prstGeom prst="rect">
            <a:avLst/>
          </a:prstGeom>
        </p:spPr>
      </p:pic>
      <p:sp>
        <p:nvSpPr>
          <p:cNvPr id="11" name="Rectangle 10"/>
          <p:cNvSpPr/>
          <p:nvPr/>
        </p:nvSpPr>
        <p:spPr>
          <a:xfrm>
            <a:off x="3963546" y="4648200"/>
            <a:ext cx="1599054" cy="103379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xmlns="" id="{1F11AD3C-0E1E-3A4D-B6F0-890143AC5960}"/>
                  </a:ext>
                </a:extLst>
              </p:cNvPr>
              <p:cNvSpPr txBox="1"/>
              <p:nvPr/>
            </p:nvSpPr>
            <p:spPr>
              <a:xfrm>
                <a:off x="533400" y="3948718"/>
                <a:ext cx="2908297" cy="627544"/>
              </a:xfrm>
              <a:prstGeom prst="rect">
                <a:avLst/>
              </a:prstGeom>
              <a:noFill/>
              <a:ln w="12700">
                <a:noFill/>
              </a:ln>
            </p:spPr>
            <p:txBody>
              <a:bodyPr wrap="none" lIns="0" tIns="0" rIns="0" bIns="0" rtlCol="0">
                <a:spAutoFit/>
              </a:bodyPr>
              <a:lstStyle/>
              <a:p>
                <a:pPr>
                  <a:spcAft>
                    <a:spcPts val="600"/>
                  </a:spcAft>
                </a:pPr>
                <a14:m>
                  <m:oMathPara xmlns:m="http://schemas.openxmlformats.org/officeDocument/2006/math">
                    <m:oMathParaPr>
                      <m:jc m:val="centerGroup"/>
                    </m:oMathParaPr>
                    <m:oMath xmlns:m="http://schemas.openxmlformats.org/officeDocument/2006/math">
                      <m:sSub>
                        <m:sSubPr>
                          <m:ctrlPr>
                            <a:rPr lang="en-US" sz="140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𝑂</m:t>
                          </m:r>
                        </m:e>
                        <m:sub>
                          <m:r>
                            <a:rPr lang="en-US" sz="1400" b="0" i="1" smtClean="0">
                              <a:solidFill>
                                <a:schemeClr val="tx1"/>
                              </a:solidFill>
                              <a:latin typeface="Cambria Math" panose="02040503050406030204" pitchFamily="18" charset="0"/>
                            </a:rPr>
                            <m:t>𝐷</m:t>
                          </m:r>
                        </m:sub>
                      </m:sSub>
                      <m:r>
                        <a:rPr lang="en-US" sz="1400" b="0" i="1" smtClean="0">
                          <a:solidFill>
                            <a:schemeClr val="tx1"/>
                          </a:solidFill>
                          <a:latin typeface="Cambria Math" panose="02040503050406030204" pitchFamily="18" charset="0"/>
                        </a:rPr>
                        <m:t>=−</m:t>
                      </m:r>
                      <m:nary>
                        <m:naryPr>
                          <m:chr m:val="∑"/>
                          <m:supHide m:val="on"/>
                          <m:ctrlPr>
                            <a:rPr lang="en-US" sz="1400" b="0" i="1" smtClean="0">
                              <a:solidFill>
                                <a:schemeClr val="tx1"/>
                              </a:solidFill>
                              <a:latin typeface="Cambria Math" charset="0"/>
                            </a:rPr>
                          </m:ctrlPr>
                        </m:naryPr>
                        <m:sub>
                          <m:r>
                            <m:rPr>
                              <m:brk m:alnAt="7"/>
                            </m:rP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𝑖</m:t>
                          </m:r>
                          <m: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𝑗</m:t>
                          </m:r>
                          <m: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ea typeface="Cambria Math" panose="02040503050406030204" pitchFamily="18" charset="0"/>
                            </a:rPr>
                            <m:t>𝐸</m:t>
                          </m:r>
                        </m:sub>
                        <m:sup/>
                        <m:e>
                          <m:r>
                            <a:rPr lang="en-US" sz="1400" i="1">
                              <a:solidFill>
                                <a:schemeClr val="tx1"/>
                              </a:solidFill>
                              <a:latin typeface="Cambria Math" panose="02040503050406030204" pitchFamily="18" charset="0"/>
                            </a:rPr>
                            <m:t>𝑇</m:t>
                          </m:r>
                          <m:r>
                            <a:rPr lang="en-US" sz="1400" b="0" i="1" smtClean="0">
                              <a:solidFill>
                                <a:schemeClr val="tx1"/>
                              </a:solidFill>
                              <a:latin typeface="Cambria Math" panose="02040503050406030204" pitchFamily="18" charset="0"/>
                            </a:rPr>
                            <m:t>𝐷</m:t>
                          </m:r>
                          <m:d>
                            <m:dPr>
                              <m:ctrlPr>
                                <a:rPr lang="en-US" sz="1400" i="1">
                                  <a:solidFill>
                                    <a:schemeClr val="tx1"/>
                                  </a:solidFill>
                                  <a:latin typeface="Cambria Math" charset="0"/>
                                </a:rPr>
                              </m:ctrlPr>
                            </m:dPr>
                            <m:e>
                              <m:sSub>
                                <m:sSubPr>
                                  <m:ctrlPr>
                                    <a:rPr lang="en-US" sz="1400" i="1" dirty="0">
                                      <a:solidFill>
                                        <a:schemeClr val="tx1"/>
                                      </a:solidFill>
                                      <a:latin typeface="Cambria Math" charset="0"/>
                                    </a:rPr>
                                  </m:ctrlPr>
                                </m:sSubPr>
                                <m:e>
                                  <m:r>
                                    <a:rPr lang="en-US" sz="1400" i="1" dirty="0">
                                      <a:solidFill>
                                        <a:schemeClr val="tx1"/>
                                      </a:solidFill>
                                      <a:latin typeface="Cambria Math" panose="02040503050406030204" pitchFamily="18" charset="0"/>
                                    </a:rPr>
                                    <m:t>𝑣</m:t>
                                  </m:r>
                                </m:e>
                                <m:sub>
                                  <m:r>
                                    <a:rPr lang="en-US" sz="1400" i="1" dirty="0">
                                      <a:solidFill>
                                        <a:schemeClr val="tx1"/>
                                      </a:solidFill>
                                      <a:latin typeface="Cambria Math" panose="02040503050406030204" pitchFamily="18" charset="0"/>
                                    </a:rPr>
                                    <m:t>𝑖</m:t>
                                  </m:r>
                                </m:sub>
                              </m:sSub>
                              <m:r>
                                <a:rPr lang="en-US" sz="1400" i="1" dirty="0">
                                  <a:solidFill>
                                    <a:schemeClr val="tx1"/>
                                  </a:solidFill>
                                  <a:latin typeface="Cambria Math" panose="02040503050406030204" pitchFamily="18" charset="0"/>
                                </a:rPr>
                                <m:t>,</m:t>
                              </m:r>
                              <m:sSub>
                                <m:sSubPr>
                                  <m:ctrlPr>
                                    <a:rPr lang="en-US" sz="1400" i="1" dirty="0">
                                      <a:solidFill>
                                        <a:schemeClr val="tx1"/>
                                      </a:solidFill>
                                      <a:latin typeface="Cambria Math" charset="0"/>
                                    </a:rPr>
                                  </m:ctrlPr>
                                </m:sSubPr>
                                <m:e>
                                  <m:r>
                                    <a:rPr lang="en-US" sz="1400" i="1" dirty="0">
                                      <a:solidFill>
                                        <a:schemeClr val="tx1"/>
                                      </a:solidFill>
                                      <a:latin typeface="Cambria Math" panose="02040503050406030204" pitchFamily="18" charset="0"/>
                                    </a:rPr>
                                    <m:t>𝑣</m:t>
                                  </m:r>
                                </m:e>
                                <m:sub>
                                  <m:r>
                                    <a:rPr lang="en-US" sz="1400" i="1" dirty="0">
                                      <a:solidFill>
                                        <a:schemeClr val="tx1"/>
                                      </a:solidFill>
                                      <a:latin typeface="Cambria Math" panose="02040503050406030204" pitchFamily="18" charset="0"/>
                                    </a:rPr>
                                    <m:t>𝑗</m:t>
                                  </m:r>
                                </m:sub>
                              </m:sSub>
                            </m:e>
                          </m:d>
                          <m:r>
                            <m:rPr>
                              <m:sty m:val="p"/>
                            </m:rPr>
                            <a:rPr lang="en-US" sz="1400" b="0" i="0" smtClean="0">
                              <a:solidFill>
                                <a:schemeClr val="tx1"/>
                              </a:solidFill>
                              <a:latin typeface="Cambria Math" panose="02040503050406030204" pitchFamily="18" charset="0"/>
                            </a:rPr>
                            <m:t>log</m:t>
                          </m:r>
                          <m:r>
                            <a:rPr lang="en-US" sz="1400" b="0" i="1" smtClean="0">
                              <a:solidFill>
                                <a:schemeClr val="tx1"/>
                              </a:solidFill>
                              <a:latin typeface="Cambria Math" panose="02040503050406030204" pitchFamily="18" charset="0"/>
                            </a:rPr>
                            <m:t>⁡(</m:t>
                          </m:r>
                          <m:r>
                            <a:rPr lang="en-US" sz="1400" i="1">
                              <a:solidFill>
                                <a:schemeClr val="tx1"/>
                              </a:solidFill>
                              <a:latin typeface="Cambria Math" panose="02040503050406030204" pitchFamily="18" charset="0"/>
                            </a:rPr>
                            <m:t>𝑝</m:t>
                          </m:r>
                          <m:r>
                            <a:rPr lang="en-US" sz="1400" i="1">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𝑖</m:t>
                              </m:r>
                            </m:sub>
                          </m:sSub>
                          <m:r>
                            <a:rPr lang="en-US" sz="1400" i="1">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𝑗</m:t>
                              </m:r>
                            </m:sub>
                          </m:sSub>
                          <m:r>
                            <a:rPr lang="en-US" sz="1400" i="1">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m:t>
                          </m:r>
                        </m:e>
                      </m:nary>
                    </m:oMath>
                  </m:oMathPara>
                </a14:m>
                <a:endParaRPr lang="en-US" sz="1400" dirty="0">
                  <a:solidFill>
                    <a:schemeClr val="tx1"/>
                  </a:solidFill>
                </a:endParaRPr>
              </a:p>
            </p:txBody>
          </p:sp>
        </mc:Choice>
        <mc:Fallback xmlns="">
          <p:sp>
            <p:nvSpPr>
              <p:cNvPr id="13" name="TextBox 12">
                <a:extLst>
                  <a:ext uri="{FF2B5EF4-FFF2-40B4-BE49-F238E27FC236}">
                    <a16:creationId xmlns:a16="http://schemas.microsoft.com/office/drawing/2014/main" xmlns:a14="http://schemas.microsoft.com/office/drawing/2010/main" xmlns="" id="{1F11AD3C-0E1E-3A4D-B6F0-890143AC5960}"/>
                  </a:ext>
                </a:extLst>
              </p:cNvPr>
              <p:cNvSpPr txBox="1">
                <a:spLocks noRot="1" noChangeAspect="1" noMove="1" noResize="1" noEditPoints="1" noAdjustHandles="1" noChangeArrowheads="1" noChangeShapeType="1" noTextEdit="1"/>
              </p:cNvSpPr>
              <p:nvPr/>
            </p:nvSpPr>
            <p:spPr>
              <a:xfrm>
                <a:off x="533400" y="3948718"/>
                <a:ext cx="2908297" cy="627544"/>
              </a:xfrm>
              <a:prstGeom prst="rect">
                <a:avLst/>
              </a:prstGeom>
              <a:blipFill rotWithShape="0">
                <a:blip r:embed="rId4"/>
                <a:stretch>
                  <a:fillRect/>
                </a:stretch>
              </a:blipFill>
              <a:ln w="1270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xmlns="" id="{B89F3B26-DECF-3048-BEF0-0BA8B292AFB5}"/>
                  </a:ext>
                </a:extLst>
              </p:cNvPr>
              <p:cNvSpPr txBox="1"/>
              <p:nvPr/>
            </p:nvSpPr>
            <p:spPr>
              <a:xfrm>
                <a:off x="685800" y="4634424"/>
                <a:ext cx="2395464" cy="623376"/>
              </a:xfrm>
              <a:prstGeom prst="rect">
                <a:avLst/>
              </a:prstGeom>
              <a:noFill/>
              <a:ln w="12700">
                <a:noFill/>
              </a:ln>
            </p:spPr>
            <p:txBody>
              <a:bodyPr wrap="none" lIns="0" tIns="0" rIns="0" bIns="0" rtlCol="0">
                <a:spAutoFit/>
              </a:bodyPr>
              <a:lstStyle/>
              <a:p>
                <a:pPr>
                  <a:spcAft>
                    <a:spcPts val="600"/>
                  </a:spcAft>
                </a:pPr>
                <a14:m>
                  <m:oMathPara xmlns:m="http://schemas.openxmlformats.org/officeDocument/2006/math">
                    <m:oMathParaPr>
                      <m:jc m:val="centerGroup"/>
                    </m:oMathParaPr>
                    <m:oMath xmlns:m="http://schemas.openxmlformats.org/officeDocument/2006/math">
                      <m:r>
                        <a:rPr lang="en-US" sz="1400" i="1" smtClean="0">
                          <a:solidFill>
                            <a:schemeClr val="tx1"/>
                          </a:solidFill>
                          <a:latin typeface="Cambria Math" panose="02040503050406030204" pitchFamily="18" charset="0"/>
                        </a:rPr>
                        <m:t>𝑝</m:t>
                      </m:r>
                      <m:r>
                        <a:rPr lang="en-US" sz="1400" b="0" i="1" smtClean="0">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i="1">
                              <a:solidFill>
                                <a:schemeClr val="tx1"/>
                              </a:solidFill>
                              <a:latin typeface="Cambria Math" panose="02040503050406030204" pitchFamily="18" charset="0"/>
                            </a:rPr>
                            <m:t>𝑖</m:t>
                          </m:r>
                        </m:sub>
                      </m:sSub>
                      <m:r>
                        <a:rPr lang="en-US" sz="1400" b="0" i="1" smtClean="0">
                          <a:solidFill>
                            <a:schemeClr val="tx1"/>
                          </a:solidFill>
                          <a:latin typeface="Cambria Math" panose="02040503050406030204" pitchFamily="18" charset="0"/>
                        </a:rPr>
                        <m:t>,</m:t>
                      </m:r>
                      <m:sSub>
                        <m:sSubPr>
                          <m:ctrlPr>
                            <a:rPr lang="en-US" sz="1400" i="1">
                              <a:solidFill>
                                <a:schemeClr val="tx1"/>
                              </a:solidFill>
                              <a:latin typeface="Cambria Math" charset="0"/>
                            </a:rPr>
                          </m:ctrlPr>
                        </m:sSubPr>
                        <m:e>
                          <m:r>
                            <a:rPr lang="en-US" sz="1400" i="1">
                              <a:solidFill>
                                <a:schemeClr val="tx1"/>
                              </a:solidFill>
                              <a:latin typeface="Cambria Math" panose="02040503050406030204" pitchFamily="18" charset="0"/>
                            </a:rPr>
                            <m:t>𝑣</m:t>
                          </m:r>
                        </m:e>
                        <m:sub>
                          <m:r>
                            <a:rPr lang="en-US" sz="1400" b="0" i="1" smtClean="0">
                              <a:solidFill>
                                <a:schemeClr val="tx1"/>
                              </a:solidFill>
                              <a:latin typeface="Cambria Math" panose="02040503050406030204" pitchFamily="18" charset="0"/>
                            </a:rPr>
                            <m:t>𝑗</m:t>
                          </m:r>
                        </m:sub>
                      </m:sSub>
                      <m:r>
                        <a:rPr lang="en-US" sz="1400" b="0" i="1" smtClean="0">
                          <a:solidFill>
                            <a:schemeClr val="tx1"/>
                          </a:solidFill>
                          <a:latin typeface="Cambria Math" panose="02040503050406030204" pitchFamily="18" charset="0"/>
                        </a:rPr>
                        <m:t>)=</m:t>
                      </m:r>
                      <m:f>
                        <m:fPr>
                          <m:ctrlPr>
                            <a:rPr lang="en-US" sz="1400" b="0" i="1" smtClean="0">
                              <a:solidFill>
                                <a:schemeClr val="tx1"/>
                              </a:solidFill>
                              <a:latin typeface="Cambria Math" charset="0"/>
                            </a:rPr>
                          </m:ctrlPr>
                        </m:fPr>
                        <m:num>
                          <m:r>
                            <a:rPr lang="en-US" sz="1400" b="0" i="1" smtClean="0">
                              <a:solidFill>
                                <a:schemeClr val="tx1"/>
                              </a:solidFill>
                              <a:latin typeface="Cambria Math" panose="02040503050406030204" pitchFamily="18" charset="0"/>
                            </a:rPr>
                            <m:t>1</m:t>
                          </m:r>
                        </m:num>
                        <m:den>
                          <m:r>
                            <a:rPr lang="en-US" sz="1400" b="0" i="0" smtClean="0">
                              <a:solidFill>
                                <a:schemeClr val="tx1"/>
                              </a:solidFill>
                              <a:latin typeface="Cambria Math" panose="02040503050406030204" pitchFamily="18" charset="0"/>
                            </a:rPr>
                            <m:t>1+</m:t>
                          </m:r>
                          <m:r>
                            <m:rPr>
                              <m:sty m:val="p"/>
                            </m:rPr>
                            <a:rPr lang="en-US" sz="1400">
                              <a:solidFill>
                                <a:schemeClr val="tx1"/>
                              </a:solidFill>
                              <a:latin typeface="Cambria Math" panose="02040503050406030204" pitchFamily="18" charset="0"/>
                            </a:rPr>
                            <m:t>exp</m:t>
                          </m:r>
                          <m:r>
                            <a:rPr lang="en-US" sz="1400" i="1">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m:t>
                          </m:r>
                          <m:sSubSup>
                            <m:sSubSupPr>
                              <m:ctrlPr>
                                <a:rPr lang="en-US" sz="1400" i="1">
                                  <a:solidFill>
                                    <a:schemeClr val="tx1"/>
                                  </a:solidFill>
                                  <a:latin typeface="Cambria Math" charset="0"/>
                                </a:rPr>
                              </m:ctrlPr>
                            </m:sSubSupPr>
                            <m:e>
                              <m:acc>
                                <m:accPr>
                                  <m:chr m:val="⃗"/>
                                  <m:ctrlPr>
                                    <a:rPr lang="en-US" sz="1400" i="1">
                                      <a:solidFill>
                                        <a:schemeClr val="tx1"/>
                                      </a:solidFill>
                                      <a:latin typeface="Cambria Math" charset="0"/>
                                    </a:rPr>
                                  </m:ctrlPr>
                                </m:accPr>
                                <m:e>
                                  <m:sSup>
                                    <m:sSupPr>
                                      <m:ctrlPr>
                                        <a:rPr lang="en-US" sz="1400" i="1">
                                          <a:solidFill>
                                            <a:schemeClr val="tx1"/>
                                          </a:solidFill>
                                          <a:latin typeface="Cambria Math" charset="0"/>
                                        </a:rPr>
                                      </m:ctrlPr>
                                    </m:sSupPr>
                                    <m:e>
                                      <m:r>
                                        <a:rPr lang="en-US" sz="1400" b="0" i="1" smtClean="0">
                                          <a:solidFill>
                                            <a:schemeClr val="tx1"/>
                                          </a:solidFill>
                                          <a:latin typeface="Cambria Math" panose="02040503050406030204" pitchFamily="18" charset="0"/>
                                        </a:rPr>
                                        <m:t>𝑑</m:t>
                                      </m:r>
                                    </m:e>
                                    <m:sup>
                                      <m:r>
                                        <a:rPr lang="en-US" sz="1400" i="1">
                                          <a:solidFill>
                                            <a:schemeClr val="tx1"/>
                                          </a:solidFill>
                                          <a:latin typeface="Cambria Math" panose="02040503050406030204" pitchFamily="18" charset="0"/>
                                        </a:rPr>
                                        <m:t>′</m:t>
                                      </m:r>
                                    </m:sup>
                                  </m:sSup>
                                </m:e>
                              </m:acc>
                            </m:e>
                            <m:sub>
                              <m:r>
                                <a:rPr lang="en-US" sz="1400" b="0" i="1" smtClean="0">
                                  <a:solidFill>
                                    <a:schemeClr val="tx1"/>
                                  </a:solidFill>
                                  <a:latin typeface="Cambria Math" panose="02040503050406030204" pitchFamily="18" charset="0"/>
                                </a:rPr>
                                <m:t>𝑖</m:t>
                              </m:r>
                            </m:sub>
                            <m:sup>
                              <m:r>
                                <a:rPr lang="en-US" sz="1400" i="1">
                                  <a:solidFill>
                                    <a:schemeClr val="tx1"/>
                                  </a:solidFill>
                                  <a:latin typeface="Cambria Math" panose="02040503050406030204" pitchFamily="18" charset="0"/>
                                </a:rPr>
                                <m:t>𝑇</m:t>
                              </m:r>
                            </m:sup>
                          </m:sSubSup>
                          <m:r>
                            <a:rPr lang="en-US" sz="1400" i="1">
                              <a:solidFill>
                                <a:schemeClr val="tx1"/>
                              </a:solidFill>
                              <a:latin typeface="Cambria Math" panose="02040503050406030204" pitchFamily="18" charset="0"/>
                              <a:ea typeface="Cambria Math" panose="02040503050406030204" pitchFamily="18" charset="0"/>
                            </a:rPr>
                            <m:t>∙</m:t>
                          </m:r>
                          <m:sSub>
                            <m:sSubPr>
                              <m:ctrlPr>
                                <a:rPr lang="en-US" sz="1400" i="1">
                                  <a:solidFill>
                                    <a:schemeClr val="tx1"/>
                                  </a:solidFill>
                                  <a:latin typeface="Cambria Math" charset="0"/>
                                  <a:ea typeface="Cambria Math" panose="02040503050406030204" pitchFamily="18" charset="0"/>
                                </a:rPr>
                              </m:ctrlPr>
                            </m:sSubPr>
                            <m:e>
                              <m:acc>
                                <m:accPr>
                                  <m:chr m:val="⃗"/>
                                  <m:ctrlPr>
                                    <a:rPr lang="en-US" sz="1400" i="1">
                                      <a:solidFill>
                                        <a:schemeClr val="tx1"/>
                                      </a:solidFill>
                                      <a:latin typeface="Cambria Math" charset="0"/>
                                      <a:ea typeface="Cambria Math" panose="02040503050406030204" pitchFamily="18" charset="0"/>
                                    </a:rPr>
                                  </m:ctrlPr>
                                </m:accPr>
                                <m:e>
                                  <m:r>
                                    <a:rPr lang="en-US" sz="1400" b="0" i="1" smtClean="0">
                                      <a:solidFill>
                                        <a:schemeClr val="tx1"/>
                                      </a:solidFill>
                                      <a:latin typeface="Cambria Math" panose="02040503050406030204" pitchFamily="18" charset="0"/>
                                      <a:ea typeface="Cambria Math" panose="02040503050406030204" pitchFamily="18" charset="0"/>
                                    </a:rPr>
                                    <m:t>𝑑</m:t>
                                  </m:r>
                                </m:e>
                              </m:acc>
                            </m:e>
                            <m:sub>
                              <m:r>
                                <a:rPr lang="en-US" sz="1400" b="0" i="1" smtClean="0">
                                  <a:solidFill>
                                    <a:schemeClr val="tx1"/>
                                  </a:solidFill>
                                  <a:latin typeface="Cambria Math" panose="02040503050406030204" pitchFamily="18" charset="0"/>
                                  <a:ea typeface="Cambria Math" panose="02040503050406030204" pitchFamily="18" charset="0"/>
                                </a:rPr>
                                <m:t>𝑗</m:t>
                              </m:r>
                            </m:sub>
                          </m:sSub>
                          <m:r>
                            <a:rPr lang="en-US" sz="1400" i="1">
                              <a:solidFill>
                                <a:schemeClr val="tx1"/>
                              </a:solidFill>
                              <a:latin typeface="Cambria Math" panose="02040503050406030204" pitchFamily="18" charset="0"/>
                              <a:ea typeface="Cambria Math" panose="02040503050406030204" pitchFamily="18" charset="0"/>
                            </a:rPr>
                            <m:t>)</m:t>
                          </m:r>
                        </m:den>
                      </m:f>
                    </m:oMath>
                  </m:oMathPara>
                </a14:m>
                <a:endParaRPr lang="en-US" sz="1400" dirty="0">
                  <a:solidFill>
                    <a:schemeClr val="tx1"/>
                  </a:solidFill>
                </a:endParaRPr>
              </a:p>
            </p:txBody>
          </p:sp>
        </mc:Choice>
        <mc:Fallback xmlns="">
          <p:sp>
            <p:nvSpPr>
              <p:cNvPr id="14" name="TextBox 13">
                <a:extLst>
                  <a:ext uri="{FF2B5EF4-FFF2-40B4-BE49-F238E27FC236}">
                    <a16:creationId xmlns:a16="http://schemas.microsoft.com/office/drawing/2014/main" xmlns:a14="http://schemas.microsoft.com/office/drawing/2010/main" xmlns="" id="{B89F3B26-DECF-3048-BEF0-0BA8B292AFB5}"/>
                  </a:ext>
                </a:extLst>
              </p:cNvPr>
              <p:cNvSpPr txBox="1">
                <a:spLocks noRot="1" noChangeAspect="1" noMove="1" noResize="1" noEditPoints="1" noAdjustHandles="1" noChangeArrowheads="1" noChangeShapeType="1" noTextEdit="1"/>
              </p:cNvSpPr>
              <p:nvPr/>
            </p:nvSpPr>
            <p:spPr>
              <a:xfrm>
                <a:off x="685800" y="4634424"/>
                <a:ext cx="2395464" cy="623376"/>
              </a:xfrm>
              <a:prstGeom prst="rect">
                <a:avLst/>
              </a:prstGeom>
              <a:blipFill rotWithShape="0">
                <a:blip r:embed="rId5"/>
                <a:stretch>
                  <a:fillRect/>
                </a:stretch>
              </a:blipFill>
              <a:ln w="1270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xmlns="" id="{11D909A4-4451-DA43-B94A-7D0EC781DD04}"/>
                  </a:ext>
                </a:extLst>
              </p:cNvPr>
              <p:cNvSpPr txBox="1"/>
              <p:nvPr/>
            </p:nvSpPr>
            <p:spPr>
              <a:xfrm>
                <a:off x="685800" y="3471135"/>
                <a:ext cx="1810431" cy="325089"/>
              </a:xfrm>
              <a:prstGeom prst="rect">
                <a:avLst/>
              </a:prstGeom>
              <a:noFill/>
              <a:ln w="12700">
                <a:noFill/>
              </a:ln>
            </p:spPr>
            <p:txBody>
              <a:bodyPr wrap="none" lIns="0" tIns="0" rIns="0" bIns="0" rtlCol="0">
                <a:spAutoFit/>
              </a:bodyPr>
              <a:lstStyle/>
              <a:p>
                <a:pPr>
                  <a:spcAft>
                    <a:spcPts val="600"/>
                  </a:spcAft>
                </a:pPr>
                <a14:m>
                  <m:oMathPara xmlns:m="http://schemas.openxmlformats.org/officeDocument/2006/math">
                    <m:oMathParaPr>
                      <m:jc m:val="centerGroup"/>
                    </m:oMathParaPr>
                    <m:oMath xmlns:m="http://schemas.openxmlformats.org/officeDocument/2006/math">
                      <m:r>
                        <a:rPr lang="en-US" sz="1400" b="0" i="1" smtClean="0">
                          <a:solidFill>
                            <a:schemeClr val="tx1"/>
                          </a:solidFill>
                          <a:latin typeface="Cambria Math" panose="02040503050406030204" pitchFamily="18" charset="0"/>
                        </a:rPr>
                        <m:t>𝑇𝐷</m:t>
                      </m:r>
                      <m:d>
                        <m:dPr>
                          <m:ctrlPr>
                            <a:rPr lang="en-US" sz="1400" b="0" i="1" smtClean="0">
                              <a:solidFill>
                                <a:schemeClr val="tx1"/>
                              </a:solidFill>
                              <a:latin typeface="Cambria Math" charset="0"/>
                            </a:rPr>
                          </m:ctrlPr>
                        </m:dPr>
                        <m:e>
                          <m:sSub>
                            <m:sSubPr>
                              <m:ctrlPr>
                                <a:rPr lang="en-US" sz="1400" i="1" dirty="0" smtClean="0">
                                  <a:solidFill>
                                    <a:schemeClr val="tx1"/>
                                  </a:solidFill>
                                  <a:latin typeface="Cambria Math" charset="0"/>
                                </a:rPr>
                              </m:ctrlPr>
                            </m:sSubPr>
                            <m:e>
                              <m:r>
                                <a:rPr lang="en-US" sz="1400" b="0" i="1" dirty="0" smtClean="0">
                                  <a:solidFill>
                                    <a:schemeClr val="tx1"/>
                                  </a:solidFill>
                                  <a:latin typeface="Cambria Math" panose="02040503050406030204" pitchFamily="18" charset="0"/>
                                </a:rPr>
                                <m:t>𝑣</m:t>
                              </m:r>
                            </m:e>
                            <m:sub>
                              <m:r>
                                <a:rPr lang="en-US" sz="1400" b="0" i="1" dirty="0" smtClean="0">
                                  <a:solidFill>
                                    <a:schemeClr val="tx1"/>
                                  </a:solidFill>
                                  <a:latin typeface="Cambria Math" panose="02040503050406030204" pitchFamily="18" charset="0"/>
                                </a:rPr>
                                <m:t>𝑖</m:t>
                              </m:r>
                            </m:sub>
                          </m:sSub>
                          <m:r>
                            <a:rPr lang="en-US" sz="1400" b="0" i="1" dirty="0" smtClean="0">
                              <a:solidFill>
                                <a:schemeClr val="tx1"/>
                              </a:solidFill>
                              <a:latin typeface="Cambria Math" panose="02040503050406030204" pitchFamily="18" charset="0"/>
                            </a:rPr>
                            <m:t>,</m:t>
                          </m:r>
                          <m:sSub>
                            <m:sSubPr>
                              <m:ctrlPr>
                                <a:rPr lang="en-US" sz="1400" b="0" i="1" dirty="0" smtClean="0">
                                  <a:solidFill>
                                    <a:schemeClr val="tx1"/>
                                  </a:solidFill>
                                  <a:latin typeface="Cambria Math" charset="0"/>
                                </a:rPr>
                              </m:ctrlPr>
                            </m:sSubPr>
                            <m:e>
                              <m:r>
                                <a:rPr lang="en-US" sz="1400" b="0" i="1" dirty="0" smtClean="0">
                                  <a:solidFill>
                                    <a:schemeClr val="tx1"/>
                                  </a:solidFill>
                                  <a:latin typeface="Cambria Math" panose="02040503050406030204" pitchFamily="18" charset="0"/>
                                </a:rPr>
                                <m:t>𝑣</m:t>
                              </m:r>
                            </m:e>
                            <m:sub>
                              <m:r>
                                <a:rPr lang="en-US" sz="1400" b="0" i="1" dirty="0" smtClean="0">
                                  <a:solidFill>
                                    <a:schemeClr val="tx1"/>
                                  </a:solidFill>
                                  <a:latin typeface="Cambria Math" panose="02040503050406030204" pitchFamily="18" charset="0"/>
                                </a:rPr>
                                <m:t>𝑗</m:t>
                              </m:r>
                            </m:sub>
                          </m:sSub>
                        </m:e>
                      </m:d>
                      <m:r>
                        <a:rPr lang="en-US" sz="1400" b="0" i="1" smtClean="0">
                          <a:solidFill>
                            <a:schemeClr val="tx1"/>
                          </a:solidFill>
                          <a:latin typeface="Cambria Math" panose="02040503050406030204" pitchFamily="18" charset="0"/>
                        </a:rPr>
                        <m:t>=</m:t>
                      </m:r>
                      <m:r>
                        <m:rPr>
                          <m:sty m:val="p"/>
                        </m:rPr>
                        <a:rPr lang="en-US" sz="1400" b="0" i="0" smtClean="0">
                          <a:solidFill>
                            <a:schemeClr val="tx1"/>
                          </a:solidFill>
                          <a:latin typeface="Cambria Math" panose="02040503050406030204" pitchFamily="18" charset="0"/>
                        </a:rPr>
                        <m:t>exp</m:t>
                      </m:r>
                      <m:r>
                        <a:rPr lang="en-US" sz="1400" b="0" i="1" smtClean="0">
                          <a:solidFill>
                            <a:schemeClr val="tx1"/>
                          </a:solidFill>
                          <a:latin typeface="Cambria Math" panose="02040503050406030204" pitchFamily="18" charset="0"/>
                        </a:rPr>
                        <m:t>⁡(−</m:t>
                      </m:r>
                      <m:sSub>
                        <m:sSubPr>
                          <m:ctrlPr>
                            <a:rPr lang="en-US" sz="1400" b="0" i="1" smtClean="0">
                              <a:solidFill>
                                <a:schemeClr val="tx1"/>
                              </a:solidFill>
                              <a:latin typeface="Cambria Math" charset="0"/>
                            </a:rPr>
                          </m:ctrlPr>
                        </m:sSubPr>
                        <m:e>
                          <m:r>
                            <a:rPr lang="en-US" sz="1400" b="0" i="1" smtClean="0">
                              <a:solidFill>
                                <a:schemeClr val="tx1"/>
                              </a:solidFill>
                              <a:latin typeface="Cambria Math" panose="02040503050406030204" pitchFamily="18" charset="0"/>
                            </a:rPr>
                            <m:t>𝑡</m:t>
                          </m:r>
                        </m:e>
                        <m:sub>
                          <m:r>
                            <a:rPr lang="en-US" sz="1400" b="0" i="1" smtClean="0">
                              <a:solidFill>
                                <a:schemeClr val="tx1"/>
                              </a:solidFill>
                              <a:latin typeface="Cambria Math" panose="02040503050406030204" pitchFamily="18" charset="0"/>
                            </a:rPr>
                            <m:t>𝑖𝑗</m:t>
                          </m:r>
                        </m:sub>
                      </m:sSub>
                      <m:r>
                        <a:rPr lang="en-US" sz="1400" b="0" i="1" smtClean="0">
                          <a:solidFill>
                            <a:schemeClr val="tx1"/>
                          </a:solidFill>
                          <a:latin typeface="Cambria Math" panose="02040503050406030204" pitchFamily="18" charset="0"/>
                        </a:rPr>
                        <m:t>)</m:t>
                      </m:r>
                    </m:oMath>
                  </m:oMathPara>
                </a14:m>
                <a:endParaRPr lang="en-US" sz="1400" dirty="0">
                  <a:solidFill>
                    <a:schemeClr val="tx1"/>
                  </a:solidFill>
                </a:endParaRPr>
              </a:p>
            </p:txBody>
          </p:sp>
        </mc:Choice>
        <mc:Fallback xmlns="">
          <p:sp>
            <p:nvSpPr>
              <p:cNvPr id="15" name="TextBox 14">
                <a:extLst>
                  <a:ext uri="{FF2B5EF4-FFF2-40B4-BE49-F238E27FC236}">
                    <a16:creationId xmlns:a16="http://schemas.microsoft.com/office/drawing/2014/main" xmlns:a14="http://schemas.microsoft.com/office/drawing/2010/main" xmlns="" id="{11D909A4-4451-DA43-B94A-7D0EC781DD04}"/>
                  </a:ext>
                </a:extLst>
              </p:cNvPr>
              <p:cNvSpPr txBox="1">
                <a:spLocks noRot="1" noChangeAspect="1" noMove="1" noResize="1" noEditPoints="1" noAdjustHandles="1" noChangeArrowheads="1" noChangeShapeType="1" noTextEdit="1"/>
              </p:cNvSpPr>
              <p:nvPr/>
            </p:nvSpPr>
            <p:spPr>
              <a:xfrm>
                <a:off x="685800" y="3471135"/>
                <a:ext cx="1810431" cy="325089"/>
              </a:xfrm>
              <a:prstGeom prst="rect">
                <a:avLst/>
              </a:prstGeom>
              <a:blipFill rotWithShape="0">
                <a:blip r:embed="rId6"/>
                <a:stretch>
                  <a:fillRect l="-1351" t="-87037" r="-2703" b="-87037"/>
                </a:stretch>
              </a:blipFill>
              <a:ln w="1270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Rectangle 5"/>
              <p:cNvSpPr/>
              <p:nvPr/>
            </p:nvSpPr>
            <p:spPr>
              <a:xfrm>
                <a:off x="417624" y="5465649"/>
                <a:ext cx="3324981" cy="810094"/>
              </a:xfrm>
              <a:prstGeom prst="rect">
                <a:avLst/>
              </a:prstGeom>
            </p:spPr>
            <p:txBody>
              <a:bodyPr wrap="square">
                <a:spAutoFit/>
              </a:bodyPr>
              <a:lstStyle/>
              <a:p>
                <a:r>
                  <a:rPr lang="en-US" sz="1400" dirty="0" smtClean="0"/>
                  <a:t>where </a:t>
                </a:r>
                <a14:m>
                  <m:oMath xmlns:m="http://schemas.openxmlformats.org/officeDocument/2006/math">
                    <m:sSub>
                      <m:sSubPr>
                        <m:ctrlPr>
                          <a:rPr lang="en-US" sz="1400" i="1">
                            <a:latin typeface="Cambria Math" charset="0"/>
                          </a:rPr>
                        </m:ctrlPr>
                      </m:sSubPr>
                      <m:e>
                        <m:r>
                          <a:rPr lang="en-US" sz="1400" i="1">
                            <a:latin typeface="Cambria Math" panose="02040503050406030204" pitchFamily="18" charset="0"/>
                          </a:rPr>
                          <m:t>𝑡</m:t>
                        </m:r>
                      </m:e>
                      <m:sub>
                        <m:r>
                          <a:rPr lang="en-US" sz="1400" i="1">
                            <a:latin typeface="Cambria Math" panose="02040503050406030204" pitchFamily="18" charset="0"/>
                          </a:rPr>
                          <m:t>𝑖𝑗</m:t>
                        </m:r>
                      </m:sub>
                    </m:sSub>
                  </m:oMath>
                </a14:m>
                <a:r>
                  <a:rPr lang="en-US" sz="1400" dirty="0"/>
                  <a:t> is the average duration time </a:t>
                </a:r>
                <a:r>
                  <a:rPr lang="en-US" sz="1400" dirty="0" smtClean="0"/>
                  <a:t>from </a:t>
                </a:r>
                <a14:m>
                  <m:oMath xmlns:m="http://schemas.openxmlformats.org/officeDocument/2006/math">
                    <m:sSub>
                      <m:sSubPr>
                        <m:ctrlPr>
                          <a:rPr lang="en-US" sz="1400" i="1" dirty="0">
                            <a:latin typeface="Cambria Math" charset="0"/>
                          </a:rPr>
                        </m:ctrlPr>
                      </m:sSubPr>
                      <m:e>
                        <m:r>
                          <a:rPr lang="en-US" sz="1400" i="1" dirty="0">
                            <a:latin typeface="Cambria Math" panose="02040503050406030204" pitchFamily="18" charset="0"/>
                          </a:rPr>
                          <m:t>𝑣</m:t>
                        </m:r>
                      </m:e>
                      <m:sub>
                        <m:r>
                          <a:rPr lang="en-US" sz="1400" i="1" dirty="0">
                            <a:latin typeface="Cambria Math" panose="02040503050406030204" pitchFamily="18" charset="0"/>
                          </a:rPr>
                          <m:t>𝑖</m:t>
                        </m:r>
                      </m:sub>
                    </m:sSub>
                    <m:r>
                      <a:rPr lang="zh-CN" altLang="en-US" sz="1400" i="1" dirty="0">
                        <a:latin typeface="Cambria Math" charset="0"/>
                      </a:rPr>
                      <m:t> </m:t>
                    </m:r>
                    <m:r>
                      <a:rPr lang="en-US" altLang="zh-CN" sz="1400" i="1" dirty="0">
                        <a:latin typeface="Cambria Math" charset="0"/>
                      </a:rPr>
                      <m:t>𝑡𝑜</m:t>
                    </m:r>
                    <m:r>
                      <a:rPr lang="zh-CN" altLang="en-US" sz="1400" i="1" dirty="0">
                        <a:latin typeface="Cambria Math" charset="0"/>
                      </a:rPr>
                      <m:t> </m:t>
                    </m:r>
                    <m:sSub>
                      <m:sSubPr>
                        <m:ctrlPr>
                          <a:rPr lang="en-US" sz="1400" i="1" dirty="0">
                            <a:latin typeface="Cambria Math" charset="0"/>
                          </a:rPr>
                        </m:ctrlPr>
                      </m:sSubPr>
                      <m:e>
                        <m:r>
                          <a:rPr lang="en-US" sz="1400" i="1" dirty="0">
                            <a:latin typeface="Cambria Math" panose="02040503050406030204" pitchFamily="18" charset="0"/>
                          </a:rPr>
                          <m:t>𝑣</m:t>
                        </m:r>
                      </m:e>
                      <m:sub>
                        <m:r>
                          <a:rPr lang="en-US" sz="1400" i="1" dirty="0">
                            <a:latin typeface="Cambria Math" panose="02040503050406030204" pitchFamily="18" charset="0"/>
                          </a:rPr>
                          <m:t>𝑗</m:t>
                        </m:r>
                      </m:sub>
                    </m:sSub>
                  </m:oMath>
                </a14:m>
                <a:r>
                  <a:rPr lang="en-US" altLang="zh-CN" sz="1400" dirty="0" smtClean="0"/>
                  <a:t>,</a:t>
                </a:r>
                <a:r>
                  <a:rPr lang="zh-CN" altLang="en-US" sz="1400" dirty="0" smtClean="0"/>
                  <a:t> </a:t>
                </a:r>
                <a14:m>
                  <m:oMath xmlns:m="http://schemas.openxmlformats.org/officeDocument/2006/math">
                    <m:sSub>
                      <m:sSubPr>
                        <m:ctrlPr>
                          <a:rPr lang="en-US" sz="1400" i="1">
                            <a:latin typeface="Cambria Math" charset="0"/>
                            <a:ea typeface="Cambria Math" panose="02040503050406030204" pitchFamily="18" charset="0"/>
                          </a:rPr>
                        </m:ctrlPr>
                      </m:sSubPr>
                      <m:e>
                        <m:acc>
                          <m:accPr>
                            <m:chr m:val="⃗"/>
                            <m:ctrlPr>
                              <a:rPr lang="en-US" sz="1400" i="1">
                                <a:latin typeface="Cambria Math" charset="0"/>
                                <a:ea typeface="Cambria Math" panose="02040503050406030204" pitchFamily="18" charset="0"/>
                              </a:rPr>
                            </m:ctrlPr>
                          </m:accPr>
                          <m:e>
                            <m:r>
                              <a:rPr lang="en-US" sz="1400" i="1">
                                <a:latin typeface="Cambria Math" panose="02040503050406030204" pitchFamily="18" charset="0"/>
                                <a:ea typeface="Cambria Math" panose="02040503050406030204" pitchFamily="18" charset="0"/>
                              </a:rPr>
                              <m:t>𝑑</m:t>
                            </m:r>
                          </m:e>
                        </m:acc>
                      </m:e>
                      <m:sub>
                        <m:r>
                          <a:rPr lang="en-US" sz="1400" i="1">
                            <a:latin typeface="Cambria Math" panose="02040503050406030204" pitchFamily="18" charset="0"/>
                            <a:ea typeface="Cambria Math" panose="02040503050406030204" pitchFamily="18" charset="0"/>
                          </a:rPr>
                          <m:t>𝑗</m:t>
                        </m:r>
                      </m:sub>
                    </m:sSub>
                  </m:oMath>
                </a14:m>
                <a:r>
                  <a:rPr lang="zh-CN" altLang="en-US" sz="1400" dirty="0" smtClean="0"/>
                  <a:t> </a:t>
                </a:r>
                <a:r>
                  <a:rPr lang="en-US" altLang="zh-CN" sz="1400" dirty="0" smtClean="0"/>
                  <a:t>is</a:t>
                </a:r>
                <a:r>
                  <a:rPr lang="zh-CN" altLang="en-US" sz="1400" dirty="0" smtClean="0"/>
                  <a:t> </a:t>
                </a:r>
                <a:r>
                  <a:rPr lang="en-US" altLang="zh-CN" sz="1400" dirty="0" smtClean="0"/>
                  <a:t>the</a:t>
                </a:r>
                <a:r>
                  <a:rPr lang="zh-CN" altLang="en-US" sz="1400" dirty="0" smtClean="0"/>
                  <a:t> </a:t>
                </a:r>
                <a:r>
                  <a:rPr lang="en-US" altLang="zh-CN" sz="1400" dirty="0" smtClean="0"/>
                  <a:t>representation.</a:t>
                </a:r>
                <a:endParaRPr lang="en-US" sz="1400" dirty="0"/>
              </a:p>
            </p:txBody>
          </p:sp>
        </mc:Choice>
        <mc:Fallback xmlns="">
          <p:sp>
            <p:nvSpPr>
              <p:cNvPr id="6" name="Rectangle 5"/>
              <p:cNvSpPr>
                <a:spLocks noRot="1" noChangeAspect="1" noMove="1" noResize="1" noEditPoints="1" noAdjustHandles="1" noChangeArrowheads="1" noChangeShapeType="1" noTextEdit="1"/>
              </p:cNvSpPr>
              <p:nvPr/>
            </p:nvSpPr>
            <p:spPr>
              <a:xfrm>
                <a:off x="417624" y="5465649"/>
                <a:ext cx="3324981" cy="810094"/>
              </a:xfrm>
              <a:prstGeom prst="rect">
                <a:avLst/>
              </a:prstGeom>
              <a:blipFill rotWithShape="0">
                <a:blip r:embed="rId7"/>
                <a:stretch>
                  <a:fillRect l="-550" t="-2273" b="-12879"/>
                </a:stretch>
              </a:blipFill>
            </p:spPr>
            <p:txBody>
              <a:bodyPr/>
              <a:lstStyle/>
              <a:p>
                <a:r>
                  <a:rPr lang="en-US">
                    <a:noFill/>
                  </a:rPr>
                  <a:t> </a:t>
                </a:r>
              </a:p>
            </p:txBody>
          </p:sp>
        </mc:Fallback>
      </mc:AlternateContent>
    </p:spTree>
    <p:extLst>
      <p:ext uri="{BB962C8B-B14F-4D97-AF65-F5344CB8AC3E}">
        <p14:creationId xmlns:p14="http://schemas.microsoft.com/office/powerpoint/2010/main" val="155817717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14</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2000" b="1" dirty="0">
                <a:solidFill>
                  <a:schemeClr val="tx2"/>
                </a:solidFill>
                <a:latin typeface="Palatino Linotype" pitchFamily="18" charset="0"/>
                <a:ea typeface="宋体" pitchFamily="2" charset="-122"/>
              </a:rPr>
              <a:t>Collective Multi-view Representation Learning</a:t>
            </a:r>
          </a:p>
        </p:txBody>
      </p:sp>
      <p:sp>
        <p:nvSpPr>
          <p:cNvPr id="10" name="TextBox 9">
            <a:extLst>
              <a:ext uri="{FF2B5EF4-FFF2-40B4-BE49-F238E27FC236}">
                <a16:creationId xmlns:a16="http://schemas.microsoft.com/office/drawing/2014/main" xmlns="" id="{1EACB4DB-CAFB-654F-8A6B-CA316546BAFC}"/>
              </a:ext>
            </a:extLst>
          </p:cNvPr>
          <p:cNvSpPr txBox="1"/>
          <p:nvPr/>
        </p:nvSpPr>
        <p:spPr>
          <a:xfrm>
            <a:off x="4485482" y="5758190"/>
            <a:ext cx="4138612" cy="261610"/>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a:t>8</a:t>
            </a:r>
            <a:r>
              <a:rPr lang="en-US" altLang="zh-CN" sz="1100" dirty="0" smtClean="0"/>
              <a:t>:</a:t>
            </a:r>
            <a:r>
              <a:rPr lang="zh-CN" altLang="en-US" sz="1100" dirty="0" smtClean="0"/>
              <a:t> </a:t>
            </a:r>
            <a:r>
              <a:rPr lang="en-US" altLang="zh-CN" sz="1100" dirty="0" smtClean="0"/>
              <a:t>Collective</a:t>
            </a:r>
            <a:r>
              <a:rPr lang="zh-CN" altLang="en-US" sz="1100" dirty="0" smtClean="0"/>
              <a:t> </a:t>
            </a:r>
            <a:r>
              <a:rPr lang="en-US" altLang="zh-CN" sz="1100" dirty="0" smtClean="0"/>
              <a:t>Multi-View</a:t>
            </a:r>
            <a:r>
              <a:rPr lang="zh-CN" altLang="en-US" sz="1100" dirty="0" smtClean="0"/>
              <a:t> </a:t>
            </a:r>
            <a:r>
              <a:rPr lang="en-US" altLang="zh-CN" sz="1100" dirty="0" smtClean="0"/>
              <a:t>Representation</a:t>
            </a:r>
            <a:r>
              <a:rPr lang="zh-CN" altLang="en-US" sz="1100" dirty="0" smtClean="0"/>
              <a:t> </a:t>
            </a:r>
            <a:r>
              <a:rPr lang="en-US" altLang="zh-CN" sz="1100" dirty="0" smtClean="0"/>
              <a:t>Learning</a:t>
            </a:r>
            <a:endParaRPr lang="en-US" sz="1100" dirty="0"/>
          </a:p>
        </p:txBody>
      </p:sp>
      <p:sp>
        <p:nvSpPr>
          <p:cNvPr id="5" name="Rectangle 4"/>
          <p:cNvSpPr/>
          <p:nvPr/>
        </p:nvSpPr>
        <p:spPr>
          <a:xfrm>
            <a:off x="417624" y="1282605"/>
            <a:ext cx="2452274" cy="369332"/>
          </a:xfrm>
          <a:prstGeom prst="rect">
            <a:avLst/>
          </a:prstGeom>
        </p:spPr>
        <p:txBody>
          <a:bodyPr wrap="none">
            <a:spAutoFit/>
          </a:bodyPr>
          <a:lstStyle/>
          <a:p>
            <a:r>
              <a:rPr lang="en-US" altLang="zh-CN" dirty="0" smtClean="0"/>
              <a:t>Training</a:t>
            </a:r>
            <a:r>
              <a:rPr lang="zh-CN" altLang="en-US" dirty="0" smtClean="0"/>
              <a:t> </a:t>
            </a:r>
            <a:r>
              <a:rPr lang="en-US" altLang="zh-CN" dirty="0" smtClean="0"/>
              <a:t>procedure:</a:t>
            </a:r>
            <a:endParaRPr lang="en-US" dirty="0"/>
          </a:p>
        </p:txBody>
      </p:sp>
      <p:sp>
        <p:nvSpPr>
          <p:cNvPr id="7" name="Rectangle 6"/>
          <p:cNvSpPr/>
          <p:nvPr/>
        </p:nvSpPr>
        <p:spPr>
          <a:xfrm>
            <a:off x="185530" y="2106067"/>
            <a:ext cx="3700670" cy="2846933"/>
          </a:xfrm>
          <a:prstGeom prst="rect">
            <a:avLst/>
          </a:prstGeom>
        </p:spPr>
        <p:txBody>
          <a:bodyPr wrap="square">
            <a:spAutoFit/>
          </a:bodyPr>
          <a:lstStyle/>
          <a:p>
            <a:pPr marL="342900" indent="-342900">
              <a:spcAft>
                <a:spcPts val="600"/>
              </a:spcAft>
              <a:buFont typeface="+mj-lt"/>
              <a:buAutoNum type="arabicPeriod"/>
            </a:pPr>
            <a:r>
              <a:rPr lang="en-US" altLang="zh-CN" sz="1400" dirty="0" smtClean="0"/>
              <a:t>We</a:t>
            </a:r>
            <a:r>
              <a:rPr lang="zh-CN" altLang="en-US" sz="1400" dirty="0" smtClean="0"/>
              <a:t> </a:t>
            </a:r>
            <a:r>
              <a:rPr lang="en-US" altLang="zh-CN" sz="1400" dirty="0" smtClean="0"/>
              <a:t>first</a:t>
            </a:r>
            <a:r>
              <a:rPr lang="zh-CN" altLang="en-US" sz="1400" dirty="0" smtClean="0"/>
              <a:t> </a:t>
            </a:r>
            <a:r>
              <a:rPr lang="en-US" altLang="zh-CN" sz="1400" dirty="0" smtClean="0"/>
              <a:t>train</a:t>
            </a:r>
            <a:r>
              <a:rPr lang="zh-CN" altLang="en-US" sz="1400" dirty="0" smtClean="0"/>
              <a:t> </a:t>
            </a:r>
            <a:r>
              <a:rPr lang="en-US" altLang="zh-CN" sz="1400" dirty="0" smtClean="0"/>
              <a:t>4</a:t>
            </a:r>
            <a:r>
              <a:rPr lang="zh-CN" altLang="en-US" sz="1400" dirty="0" smtClean="0"/>
              <a:t> </a:t>
            </a:r>
            <a:r>
              <a:rPr lang="en-US" altLang="zh-CN" sz="1400" dirty="0" smtClean="0"/>
              <a:t>different</a:t>
            </a:r>
            <a:r>
              <a:rPr lang="zh-CN" altLang="en-US" sz="1400" dirty="0" smtClean="0"/>
              <a:t> </a:t>
            </a:r>
            <a:r>
              <a:rPr lang="en-US" altLang="zh-CN" sz="1400" dirty="0" smtClean="0"/>
              <a:t>views</a:t>
            </a:r>
            <a:r>
              <a:rPr lang="zh-CN" altLang="en-US" sz="1400" dirty="0" smtClean="0"/>
              <a:t> </a:t>
            </a:r>
            <a:r>
              <a:rPr lang="en-US" altLang="zh-CN" sz="1400" dirty="0" smtClean="0"/>
              <a:t>independently</a:t>
            </a:r>
            <a:r>
              <a:rPr lang="zh-CN" altLang="en-US" sz="1400" dirty="0" smtClean="0"/>
              <a:t> </a:t>
            </a:r>
            <a:r>
              <a:rPr lang="en-US" altLang="zh-CN" sz="1400" dirty="0" smtClean="0"/>
              <a:t>to</a:t>
            </a:r>
            <a:r>
              <a:rPr lang="zh-CN" altLang="en-US" sz="1400" dirty="0" smtClean="0"/>
              <a:t> </a:t>
            </a:r>
            <a:r>
              <a:rPr lang="en-US" altLang="zh-CN" sz="1400" dirty="0" smtClean="0"/>
              <a:t>obtain</a:t>
            </a:r>
            <a:r>
              <a:rPr lang="zh-CN" altLang="en-US" sz="1400" dirty="0" smtClean="0"/>
              <a:t> </a:t>
            </a:r>
            <a:r>
              <a:rPr lang="en-US" altLang="zh-CN" sz="1400" dirty="0" smtClean="0"/>
              <a:t>4</a:t>
            </a:r>
            <a:r>
              <a:rPr lang="zh-CN" altLang="en-US" sz="1400" dirty="0"/>
              <a:t> </a:t>
            </a:r>
            <a:r>
              <a:rPr lang="en-US" altLang="zh-CN" sz="1400" dirty="0" smtClean="0"/>
              <a:t>representations.</a:t>
            </a:r>
          </a:p>
          <a:p>
            <a:pPr marL="342900" indent="-342900">
              <a:spcAft>
                <a:spcPts val="600"/>
              </a:spcAft>
              <a:buFont typeface="+mj-lt"/>
              <a:buAutoNum type="arabicPeriod"/>
            </a:pPr>
            <a:r>
              <a:rPr lang="en-US" altLang="zh-CN" sz="1400" dirty="0" smtClean="0"/>
              <a:t>Then</a:t>
            </a:r>
            <a:r>
              <a:rPr lang="zh-CN" altLang="en-US" sz="1400" dirty="0" smtClean="0"/>
              <a:t> </a:t>
            </a:r>
            <a:r>
              <a:rPr lang="en-US" altLang="zh-CN" sz="1400" dirty="0" smtClean="0"/>
              <a:t>ensemble</a:t>
            </a:r>
            <a:r>
              <a:rPr lang="zh-CN" altLang="en-US" sz="1400" dirty="0" smtClean="0"/>
              <a:t> </a:t>
            </a:r>
            <a:r>
              <a:rPr lang="en-US" altLang="zh-CN" sz="1400" dirty="0" smtClean="0"/>
              <a:t>4</a:t>
            </a:r>
            <a:r>
              <a:rPr lang="zh-CN" altLang="en-US" sz="1400" dirty="0" smtClean="0"/>
              <a:t> </a:t>
            </a:r>
            <a:r>
              <a:rPr lang="en-US" altLang="zh-CN" sz="1400" dirty="0" smtClean="0"/>
              <a:t>views</a:t>
            </a:r>
            <a:r>
              <a:rPr lang="zh-CN" altLang="en-US" sz="1400" dirty="0" smtClean="0"/>
              <a:t> </a:t>
            </a:r>
            <a:r>
              <a:rPr lang="en-US" altLang="zh-CN" sz="1400" dirty="0" smtClean="0"/>
              <a:t>to</a:t>
            </a:r>
            <a:r>
              <a:rPr lang="zh-CN" altLang="en-US" sz="1400" dirty="0" smtClean="0"/>
              <a:t> </a:t>
            </a:r>
            <a:r>
              <a:rPr lang="en-US" altLang="zh-CN" sz="1400" dirty="0" smtClean="0"/>
              <a:t>train</a:t>
            </a:r>
            <a:r>
              <a:rPr lang="zh-CN" altLang="en-US" sz="1400" dirty="0" smtClean="0"/>
              <a:t> </a:t>
            </a:r>
            <a:r>
              <a:rPr lang="en-US" altLang="zh-CN" sz="1400" dirty="0" smtClean="0"/>
              <a:t>the</a:t>
            </a:r>
            <a:r>
              <a:rPr lang="zh-CN" altLang="en-US" sz="1400" dirty="0" smtClean="0"/>
              <a:t> </a:t>
            </a:r>
            <a:r>
              <a:rPr lang="en-US" altLang="zh-CN" sz="1400" dirty="0" smtClean="0"/>
              <a:t>auto-encoder.</a:t>
            </a:r>
          </a:p>
          <a:p>
            <a:pPr marL="342900" indent="-342900">
              <a:spcAft>
                <a:spcPts val="600"/>
              </a:spcAft>
              <a:buFont typeface="+mj-lt"/>
              <a:buAutoNum type="arabicPeriod"/>
            </a:pPr>
            <a:r>
              <a:rPr lang="zh-CN" altLang="en-US" sz="1400" dirty="0" smtClean="0"/>
              <a:t> </a:t>
            </a:r>
            <a:r>
              <a:rPr lang="en-US" altLang="zh-CN" sz="1400" dirty="0" smtClean="0"/>
              <a:t>Dispatch</a:t>
            </a:r>
            <a:r>
              <a:rPr lang="zh-CN" altLang="en-US" sz="1400" dirty="0" smtClean="0"/>
              <a:t> </a:t>
            </a:r>
            <a:r>
              <a:rPr lang="en-US" altLang="zh-CN" sz="1400" dirty="0" smtClean="0"/>
              <a:t>the</a:t>
            </a:r>
            <a:r>
              <a:rPr lang="zh-CN" altLang="en-US" sz="1400" dirty="0" smtClean="0"/>
              <a:t> </a:t>
            </a:r>
            <a:r>
              <a:rPr lang="en-US" altLang="zh-CN" sz="1400" dirty="0" smtClean="0"/>
              <a:t>fused</a:t>
            </a:r>
            <a:r>
              <a:rPr lang="zh-CN" altLang="en-US" sz="1400" dirty="0" smtClean="0"/>
              <a:t> </a:t>
            </a:r>
            <a:r>
              <a:rPr lang="en-US" altLang="zh-CN" sz="1400" dirty="0" smtClean="0"/>
              <a:t>representation</a:t>
            </a:r>
            <a:r>
              <a:rPr lang="zh-CN" altLang="en-US" sz="1400" dirty="0" smtClean="0"/>
              <a:t> </a:t>
            </a:r>
            <a:r>
              <a:rPr lang="en-US" altLang="zh-CN" sz="1400" dirty="0" smtClean="0"/>
              <a:t>to</a:t>
            </a:r>
            <a:r>
              <a:rPr lang="zh-CN" altLang="en-US" sz="1400" dirty="0" smtClean="0"/>
              <a:t> </a:t>
            </a:r>
            <a:r>
              <a:rPr lang="en-US" altLang="zh-CN" sz="1400" dirty="0" smtClean="0"/>
              <a:t>obtain</a:t>
            </a:r>
            <a:r>
              <a:rPr lang="zh-CN" altLang="en-US" sz="1400" dirty="0" smtClean="0"/>
              <a:t> </a:t>
            </a:r>
            <a:r>
              <a:rPr lang="en-US" altLang="zh-CN" sz="1400" dirty="0" smtClean="0"/>
              <a:t>4</a:t>
            </a:r>
            <a:r>
              <a:rPr lang="zh-CN" altLang="en-US" sz="1400" dirty="0" smtClean="0"/>
              <a:t> </a:t>
            </a:r>
            <a:r>
              <a:rPr lang="en-US" altLang="zh-CN" sz="1400" dirty="0" smtClean="0"/>
              <a:t>representations.</a:t>
            </a:r>
          </a:p>
          <a:p>
            <a:pPr marL="342900" indent="-342900">
              <a:spcAft>
                <a:spcPts val="600"/>
              </a:spcAft>
              <a:buFont typeface="+mj-lt"/>
              <a:buAutoNum type="arabicPeriod"/>
            </a:pPr>
            <a:r>
              <a:rPr lang="en-US" altLang="zh-CN" sz="1400" dirty="0" smtClean="0"/>
              <a:t>Retrain</a:t>
            </a:r>
            <a:r>
              <a:rPr lang="zh-CN" altLang="en-US" sz="1400" dirty="0" smtClean="0"/>
              <a:t> </a:t>
            </a:r>
            <a:r>
              <a:rPr lang="en-US" altLang="zh-CN" sz="1400" dirty="0" smtClean="0"/>
              <a:t>4</a:t>
            </a:r>
            <a:r>
              <a:rPr lang="zh-CN" altLang="en-US" sz="1400" dirty="0" smtClean="0"/>
              <a:t> </a:t>
            </a:r>
            <a:r>
              <a:rPr lang="en-US" altLang="zh-CN" sz="1400" dirty="0" smtClean="0"/>
              <a:t>views</a:t>
            </a:r>
            <a:r>
              <a:rPr lang="zh-CN" altLang="en-US" sz="1400" dirty="0" smtClean="0"/>
              <a:t> </a:t>
            </a:r>
            <a:r>
              <a:rPr lang="en-US" altLang="zh-CN" sz="1400" dirty="0" smtClean="0"/>
              <a:t>based</a:t>
            </a:r>
            <a:r>
              <a:rPr lang="zh-CN" altLang="en-US" sz="1400" dirty="0" smtClean="0"/>
              <a:t> </a:t>
            </a:r>
            <a:r>
              <a:rPr lang="en-US" altLang="zh-CN" sz="1400" dirty="0" smtClean="0"/>
              <a:t>on</a:t>
            </a:r>
            <a:r>
              <a:rPr lang="zh-CN" altLang="en-US" sz="1400" dirty="0" smtClean="0"/>
              <a:t> </a:t>
            </a:r>
            <a:r>
              <a:rPr lang="en-US" altLang="zh-CN" sz="1400" dirty="0" smtClean="0"/>
              <a:t>the</a:t>
            </a:r>
            <a:r>
              <a:rPr lang="zh-CN" altLang="en-US" sz="1400" dirty="0" smtClean="0"/>
              <a:t> </a:t>
            </a:r>
            <a:r>
              <a:rPr lang="en-US" altLang="zh-CN" sz="1400" dirty="0" smtClean="0"/>
              <a:t>representations</a:t>
            </a:r>
            <a:r>
              <a:rPr lang="zh-CN" altLang="en-US" sz="1400" dirty="0" smtClean="0"/>
              <a:t> </a:t>
            </a:r>
            <a:r>
              <a:rPr lang="en-US" altLang="zh-CN" sz="1400" dirty="0" smtClean="0"/>
              <a:t>of</a:t>
            </a:r>
            <a:r>
              <a:rPr lang="zh-CN" altLang="en-US" sz="1400" dirty="0" smtClean="0"/>
              <a:t> </a:t>
            </a:r>
            <a:r>
              <a:rPr lang="en-US" altLang="zh-CN" sz="1400" dirty="0" smtClean="0"/>
              <a:t>step</a:t>
            </a:r>
            <a:r>
              <a:rPr lang="zh-CN" altLang="en-US" sz="1400" dirty="0" smtClean="0"/>
              <a:t> </a:t>
            </a:r>
            <a:r>
              <a:rPr lang="en-US" altLang="zh-CN" sz="1400" dirty="0" smtClean="0"/>
              <a:t>3.</a:t>
            </a:r>
          </a:p>
          <a:p>
            <a:pPr marL="342900" indent="-342900">
              <a:spcAft>
                <a:spcPts val="600"/>
              </a:spcAft>
              <a:buFont typeface="+mj-lt"/>
              <a:buAutoNum type="arabicPeriod"/>
            </a:pPr>
            <a:r>
              <a:rPr lang="en-US" altLang="zh-CN" sz="1400" dirty="0" smtClean="0"/>
              <a:t>Repeat</a:t>
            </a:r>
            <a:r>
              <a:rPr lang="zh-CN" altLang="en-US" sz="1400" dirty="0" smtClean="0"/>
              <a:t> </a:t>
            </a:r>
            <a:r>
              <a:rPr lang="en-US" altLang="zh-CN" sz="1400" dirty="0" smtClean="0"/>
              <a:t>step</a:t>
            </a:r>
            <a:r>
              <a:rPr lang="zh-CN" altLang="en-US" sz="1400" dirty="0" smtClean="0"/>
              <a:t> </a:t>
            </a:r>
            <a:r>
              <a:rPr lang="en-US" altLang="zh-CN" sz="1400" dirty="0" smtClean="0"/>
              <a:t>2~4.</a:t>
            </a:r>
          </a:p>
          <a:p>
            <a:pPr marL="342900" indent="-342900">
              <a:spcAft>
                <a:spcPts val="600"/>
              </a:spcAft>
              <a:buFont typeface="+mj-lt"/>
              <a:buAutoNum type="arabicPeriod"/>
            </a:pPr>
            <a:endParaRPr lang="en-US" altLang="zh-CN" sz="1400" dirty="0" smtClean="0"/>
          </a:p>
        </p:txBody>
      </p:sp>
      <p:pic>
        <p:nvPicPr>
          <p:cNvPr id="12" name="Picture 11">
            <a:extLst>
              <a:ext uri="{FF2B5EF4-FFF2-40B4-BE49-F238E27FC236}">
                <a16:creationId xmlns:a16="http://schemas.microsoft.com/office/drawing/2014/main" xmlns="" id="{29442F29-3CE6-5C41-B496-0C960CB06A28}"/>
              </a:ext>
            </a:extLst>
          </p:cNvPr>
          <p:cNvPicPr>
            <a:picLocks noChangeAspect="1"/>
          </p:cNvPicPr>
          <p:nvPr/>
        </p:nvPicPr>
        <p:blipFill>
          <a:blip r:embed="rId3"/>
          <a:stretch>
            <a:fillRect/>
          </a:stretch>
        </p:blipFill>
        <p:spPr>
          <a:xfrm>
            <a:off x="3950846" y="1828800"/>
            <a:ext cx="4969391" cy="3853190"/>
          </a:xfrm>
          <a:prstGeom prst="rect">
            <a:avLst/>
          </a:prstGeom>
        </p:spPr>
      </p:pic>
    </p:spTree>
    <p:extLst>
      <p:ext uri="{BB962C8B-B14F-4D97-AF65-F5344CB8AC3E}">
        <p14:creationId xmlns:p14="http://schemas.microsoft.com/office/powerpoint/2010/main" val="11792880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a:xfrm>
            <a:off x="0" y="898525"/>
            <a:ext cx="533400" cy="244475"/>
          </a:xfrm>
        </p:spPr>
        <p:txBody>
          <a:bodyPr>
            <a:normAutofit fontScale="85000" lnSpcReduction="20000"/>
          </a:bodyPr>
          <a:lstStyle/>
          <a:p>
            <a:pPr>
              <a:defRPr/>
            </a:pPr>
            <a:fld id="{FA0295EC-FD66-45AA-9BF6-BA08DA8BDB41}" type="slidenum">
              <a:rPr lang="zh-CN" altLang="en-US"/>
              <a:pPr>
                <a:defRPr/>
              </a:pPr>
              <a:t>15</a:t>
            </a:fld>
            <a:endParaRPr lang="en-US" altLang="zh-CN"/>
          </a:p>
        </p:txBody>
      </p:sp>
      <p:sp>
        <p:nvSpPr>
          <p:cNvPr id="12292" name="Rectangle 3"/>
          <p:cNvSpPr>
            <a:spLocks/>
          </p:cNvSpPr>
          <p:nvPr/>
        </p:nvSpPr>
        <p:spPr bwMode="auto">
          <a:xfrm>
            <a:off x="152400" y="251303"/>
            <a:ext cx="7086600"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a:lnSpc>
                <a:spcPct val="90000"/>
              </a:lnSpc>
              <a:defRPr/>
            </a:pPr>
            <a:r>
              <a:rPr lang="en-US" altLang="zh-CN" sz="3200" b="1" dirty="0">
                <a:solidFill>
                  <a:srgbClr val="775F55"/>
                </a:solidFill>
                <a:latin typeface="Palatino Linotype" pitchFamily="18" charset="0"/>
                <a:ea typeface="宋体" pitchFamily="2" charset="-122"/>
              </a:rPr>
              <a:t>Experiments</a:t>
            </a:r>
          </a:p>
        </p:txBody>
      </p:sp>
      <p:sp>
        <p:nvSpPr>
          <p:cNvPr id="6" name="Content Placeholder 2">
            <a:extLst>
              <a:ext uri="{FF2B5EF4-FFF2-40B4-BE49-F238E27FC236}">
                <a16:creationId xmlns:a16="http://schemas.microsoft.com/office/drawing/2014/main" xmlns="" id="{1621F9AA-7C37-114D-A848-672B531BC10D}"/>
              </a:ext>
            </a:extLst>
          </p:cNvPr>
          <p:cNvSpPr>
            <a:spLocks noGrp="1"/>
          </p:cNvSpPr>
          <p:nvPr>
            <p:ph sz="quarter" idx="10"/>
          </p:nvPr>
        </p:nvSpPr>
        <p:spPr>
          <a:xfrm>
            <a:off x="508001" y="1981200"/>
            <a:ext cx="3606800" cy="3810000"/>
          </a:xfrm>
        </p:spPr>
        <p:txBody>
          <a:bodyPr>
            <a:normAutofit/>
          </a:bodyPr>
          <a:lstStyle/>
          <a:p>
            <a:r>
              <a:rPr lang="en-US" altLang="zh-CN" sz="1600" dirty="0" smtClean="0">
                <a:solidFill>
                  <a:schemeClr val="tx1"/>
                </a:solidFill>
                <a:latin typeface="Verdana" charset="0"/>
                <a:ea typeface="Verdana" charset="0"/>
                <a:cs typeface="Verdana" charset="0"/>
              </a:rPr>
              <a:t>Datasets</a:t>
            </a:r>
          </a:p>
          <a:p>
            <a:r>
              <a:rPr lang="zh-CN" altLang="en-US" sz="1600" dirty="0">
                <a:solidFill>
                  <a:schemeClr val="tx1"/>
                </a:solidFill>
                <a:latin typeface="Verdana" charset="0"/>
                <a:ea typeface="Verdana" charset="0"/>
                <a:cs typeface="Verdana" charset="0"/>
              </a:rPr>
              <a:t> </a:t>
            </a:r>
            <a:r>
              <a:rPr lang="zh-CN" altLang="en-US" sz="1600" dirty="0" smtClean="0">
                <a:solidFill>
                  <a:schemeClr val="tx1"/>
                </a:solidFill>
                <a:latin typeface="Verdana" charset="0"/>
                <a:ea typeface="Verdana" charset="0"/>
                <a:cs typeface="Verdana" charset="0"/>
              </a:rPr>
              <a:t> </a:t>
            </a:r>
            <a:r>
              <a:rPr lang="en-US" altLang="zh-CN" sz="1600" dirty="0" smtClean="0">
                <a:solidFill>
                  <a:schemeClr val="tx1"/>
                </a:solidFill>
                <a:latin typeface="Verdana" charset="0"/>
                <a:ea typeface="Verdana" charset="0"/>
                <a:cs typeface="Verdana" charset="0"/>
              </a:rPr>
              <a:t>-</a:t>
            </a:r>
            <a:r>
              <a:rPr lang="zh-CN" altLang="en-US" sz="1600" dirty="0" smtClean="0">
                <a:solidFill>
                  <a:schemeClr val="tx1"/>
                </a:solidFill>
                <a:latin typeface="Verdana" charset="0"/>
                <a:ea typeface="Verdana" charset="0"/>
                <a:cs typeface="Verdana" charset="0"/>
              </a:rPr>
              <a:t> </a:t>
            </a:r>
            <a:r>
              <a:rPr lang="en-US" altLang="zh-CN" sz="1600" dirty="0" smtClean="0">
                <a:solidFill>
                  <a:schemeClr val="tx1"/>
                </a:solidFill>
                <a:latin typeface="Verdana" charset="0"/>
                <a:ea typeface="Verdana" charset="0"/>
                <a:cs typeface="Verdana" charset="0"/>
              </a:rPr>
              <a:t>IT</a:t>
            </a:r>
          </a:p>
          <a:p>
            <a:r>
              <a:rPr lang="zh-CN" altLang="en-US" sz="1600" dirty="0">
                <a:solidFill>
                  <a:schemeClr val="tx1"/>
                </a:solidFill>
                <a:latin typeface="Verdana" charset="0"/>
                <a:ea typeface="Verdana" charset="0"/>
                <a:cs typeface="Verdana" charset="0"/>
              </a:rPr>
              <a:t> </a:t>
            </a:r>
            <a:r>
              <a:rPr lang="zh-CN" altLang="en-US" sz="1600" dirty="0" smtClean="0">
                <a:solidFill>
                  <a:schemeClr val="tx1"/>
                </a:solidFill>
                <a:latin typeface="Verdana" charset="0"/>
                <a:ea typeface="Verdana" charset="0"/>
                <a:cs typeface="Verdana" charset="0"/>
              </a:rPr>
              <a:t> </a:t>
            </a:r>
            <a:r>
              <a:rPr lang="en-US" altLang="zh-CN" sz="1600" dirty="0" smtClean="0">
                <a:solidFill>
                  <a:schemeClr val="tx1"/>
                </a:solidFill>
                <a:latin typeface="Verdana" charset="0"/>
                <a:ea typeface="Verdana" charset="0"/>
                <a:cs typeface="Verdana" charset="0"/>
              </a:rPr>
              <a:t>-</a:t>
            </a:r>
            <a:r>
              <a:rPr lang="zh-CN" altLang="en-US" sz="1600" dirty="0" smtClean="0">
                <a:solidFill>
                  <a:schemeClr val="tx1"/>
                </a:solidFill>
                <a:latin typeface="Verdana" charset="0"/>
                <a:ea typeface="Verdana" charset="0"/>
                <a:cs typeface="Verdana" charset="0"/>
              </a:rPr>
              <a:t> </a:t>
            </a:r>
            <a:r>
              <a:rPr lang="en-US" altLang="zh-CN" sz="1600" dirty="0" smtClean="0">
                <a:solidFill>
                  <a:schemeClr val="tx1"/>
                </a:solidFill>
                <a:latin typeface="Verdana" charset="0"/>
                <a:ea typeface="Verdana" charset="0"/>
                <a:cs typeface="Verdana" charset="0"/>
              </a:rPr>
              <a:t>Finance</a:t>
            </a:r>
          </a:p>
          <a:p>
            <a:endParaRPr lang="en-US" altLang="zh-CN" sz="1600" dirty="0" smtClean="0">
              <a:solidFill>
                <a:schemeClr val="tx1"/>
              </a:solidFill>
              <a:latin typeface="Verdana" charset="0"/>
              <a:ea typeface="Verdana" charset="0"/>
              <a:cs typeface="Verdana" charset="0"/>
            </a:endParaRPr>
          </a:p>
          <a:p>
            <a:r>
              <a:rPr lang="en-US" altLang="zh-CN" sz="1600" dirty="0" smtClean="0">
                <a:solidFill>
                  <a:schemeClr val="tx1"/>
                </a:solidFill>
                <a:latin typeface="Verdana" charset="0"/>
                <a:ea typeface="Verdana" charset="0"/>
                <a:cs typeface="Verdana" charset="0"/>
              </a:rPr>
              <a:t>Baselines</a:t>
            </a:r>
            <a:endParaRPr lang="en-US" altLang="zh-CN" sz="1600" dirty="0">
              <a:solidFill>
                <a:schemeClr val="tx1"/>
              </a:solidFill>
              <a:latin typeface="Verdana" charset="0"/>
              <a:ea typeface="Verdana" charset="0"/>
              <a:cs typeface="Verdana" charset="0"/>
            </a:endParaRPr>
          </a:p>
          <a:p>
            <a:pPr marL="398463" indent="-398463">
              <a:buNone/>
            </a:pPr>
            <a:r>
              <a:rPr lang="en-US" sz="1600" dirty="0">
                <a:solidFill>
                  <a:schemeClr val="tx1"/>
                </a:solidFill>
                <a:latin typeface="Verdana" charset="0"/>
                <a:ea typeface="Verdana" charset="0"/>
                <a:cs typeface="Verdana" charset="0"/>
              </a:rPr>
              <a:t>    - </a:t>
            </a:r>
            <a:r>
              <a:rPr lang="en-US" altLang="zh-CN" sz="1600" dirty="0" err="1">
                <a:solidFill>
                  <a:schemeClr val="tx1"/>
                </a:solidFill>
                <a:latin typeface="Verdana" charset="0"/>
                <a:ea typeface="Verdana" charset="0"/>
                <a:cs typeface="Verdana" charset="0"/>
              </a:rPr>
              <a:t>Deepwalk</a:t>
            </a:r>
            <a:endParaRPr lang="en-US" sz="1600" dirty="0">
              <a:solidFill>
                <a:schemeClr val="tx1"/>
              </a:solidFill>
              <a:latin typeface="Verdana" charset="0"/>
              <a:ea typeface="Verdana" charset="0"/>
              <a:cs typeface="Verdana" charset="0"/>
            </a:endParaRPr>
          </a:p>
          <a:p>
            <a:pPr marL="398463" indent="-398463">
              <a:buNone/>
            </a:pPr>
            <a:r>
              <a:rPr lang="en-US" sz="1600" dirty="0">
                <a:solidFill>
                  <a:schemeClr val="tx1"/>
                </a:solidFill>
                <a:latin typeface="Verdana" charset="0"/>
                <a:ea typeface="Verdana" charset="0"/>
                <a:cs typeface="Verdana" charset="0"/>
              </a:rPr>
              <a:t>    - </a:t>
            </a:r>
            <a:r>
              <a:rPr lang="en-US" altLang="zh-CN" sz="1600" dirty="0">
                <a:solidFill>
                  <a:schemeClr val="tx1"/>
                </a:solidFill>
                <a:latin typeface="Verdana" charset="0"/>
                <a:ea typeface="Verdana" charset="0"/>
                <a:cs typeface="Verdana" charset="0"/>
              </a:rPr>
              <a:t>Node2Vec</a:t>
            </a:r>
          </a:p>
          <a:p>
            <a:pPr marL="398463" indent="-398463">
              <a:buNone/>
            </a:pPr>
            <a:r>
              <a:rPr lang="zh-CN" altLang="en-US" sz="1600" dirty="0">
                <a:solidFill>
                  <a:schemeClr val="tx1"/>
                </a:solidFill>
                <a:latin typeface="Verdana" charset="0"/>
                <a:ea typeface="Verdana" charset="0"/>
                <a:cs typeface="Verdana" charset="0"/>
              </a:rPr>
              <a:t>    </a:t>
            </a:r>
            <a:r>
              <a:rPr lang="en-US" altLang="zh-CN" sz="1600" dirty="0">
                <a:solidFill>
                  <a:schemeClr val="tx1"/>
                </a:solidFill>
                <a:latin typeface="Verdana" charset="0"/>
                <a:ea typeface="Verdana" charset="0"/>
                <a:cs typeface="Verdana" charset="0"/>
              </a:rPr>
              <a:t>-</a:t>
            </a:r>
            <a:r>
              <a:rPr lang="zh-CN" altLang="en-US" sz="1600" dirty="0">
                <a:solidFill>
                  <a:schemeClr val="tx1"/>
                </a:solidFill>
                <a:latin typeface="Verdana" charset="0"/>
                <a:ea typeface="Verdana" charset="0"/>
                <a:cs typeface="Verdana" charset="0"/>
              </a:rPr>
              <a:t> </a:t>
            </a:r>
            <a:r>
              <a:rPr lang="en-US" altLang="zh-CN" sz="1600" dirty="0">
                <a:solidFill>
                  <a:schemeClr val="tx1"/>
                </a:solidFill>
                <a:latin typeface="Verdana" charset="0"/>
                <a:ea typeface="Verdana" charset="0"/>
                <a:cs typeface="Verdana" charset="0"/>
              </a:rPr>
              <a:t>LINE(1</a:t>
            </a:r>
            <a:r>
              <a:rPr lang="en-US" altLang="zh-CN" sz="1600" baseline="30000" dirty="0">
                <a:solidFill>
                  <a:schemeClr val="tx1"/>
                </a:solidFill>
                <a:latin typeface="Verdana" charset="0"/>
                <a:ea typeface="Verdana" charset="0"/>
                <a:cs typeface="Verdana" charset="0"/>
              </a:rPr>
              <a:t>st</a:t>
            </a:r>
            <a:r>
              <a:rPr lang="zh-CN" altLang="en-US" sz="1600" dirty="0">
                <a:solidFill>
                  <a:schemeClr val="tx1"/>
                </a:solidFill>
                <a:latin typeface="Verdana" charset="0"/>
                <a:ea typeface="Verdana" charset="0"/>
                <a:cs typeface="Verdana" charset="0"/>
              </a:rPr>
              <a:t>  </a:t>
            </a:r>
            <a:r>
              <a:rPr lang="en-US" altLang="zh-CN" sz="1600" dirty="0">
                <a:solidFill>
                  <a:schemeClr val="tx1"/>
                </a:solidFill>
                <a:latin typeface="Verdana" charset="0"/>
                <a:ea typeface="Verdana" charset="0"/>
                <a:cs typeface="Verdana" charset="0"/>
              </a:rPr>
              <a:t>order)</a:t>
            </a:r>
            <a:endParaRPr lang="en-US" sz="1600" dirty="0">
              <a:solidFill>
                <a:schemeClr val="tx1"/>
              </a:solidFill>
              <a:latin typeface="Verdana" charset="0"/>
              <a:ea typeface="Verdana" charset="0"/>
              <a:cs typeface="Verdana" charset="0"/>
            </a:endParaRPr>
          </a:p>
          <a:p>
            <a:pPr marL="398463" indent="-398463">
              <a:buNone/>
            </a:pPr>
            <a:r>
              <a:rPr lang="en-US" sz="1600" dirty="0">
                <a:solidFill>
                  <a:schemeClr val="tx1"/>
                </a:solidFill>
                <a:latin typeface="Verdana" charset="0"/>
                <a:ea typeface="Verdana" charset="0"/>
                <a:cs typeface="Verdana" charset="0"/>
              </a:rPr>
              <a:t>    - </a:t>
            </a:r>
            <a:r>
              <a:rPr lang="en-US" altLang="zh-CN" sz="1600" dirty="0">
                <a:solidFill>
                  <a:schemeClr val="tx1"/>
                </a:solidFill>
                <a:latin typeface="Verdana" charset="0"/>
                <a:ea typeface="Verdana" charset="0"/>
                <a:cs typeface="Verdana" charset="0"/>
              </a:rPr>
              <a:t>LINE(1</a:t>
            </a:r>
            <a:r>
              <a:rPr lang="en-US" altLang="zh-CN" sz="1600" baseline="30000" dirty="0">
                <a:solidFill>
                  <a:schemeClr val="tx1"/>
                </a:solidFill>
                <a:latin typeface="Verdana" charset="0"/>
                <a:ea typeface="Verdana" charset="0"/>
                <a:cs typeface="Verdana" charset="0"/>
              </a:rPr>
              <a:t>st</a:t>
            </a:r>
            <a:r>
              <a:rPr lang="en-US" altLang="zh-CN" sz="1600" dirty="0">
                <a:solidFill>
                  <a:schemeClr val="tx1"/>
                </a:solidFill>
                <a:latin typeface="Verdana" charset="0"/>
                <a:ea typeface="Verdana" charset="0"/>
                <a:cs typeface="Verdana" charset="0"/>
              </a:rPr>
              <a:t>+2</a:t>
            </a:r>
            <a:r>
              <a:rPr lang="en-US" altLang="zh-CN" sz="1600" baseline="30000" dirty="0">
                <a:solidFill>
                  <a:schemeClr val="tx1"/>
                </a:solidFill>
                <a:latin typeface="Verdana" charset="0"/>
                <a:ea typeface="Verdana" charset="0"/>
                <a:cs typeface="Verdana" charset="0"/>
              </a:rPr>
              <a:t>nd</a:t>
            </a:r>
            <a:r>
              <a:rPr lang="zh-CN" altLang="en-US" sz="1600" dirty="0">
                <a:solidFill>
                  <a:schemeClr val="tx1"/>
                </a:solidFill>
                <a:latin typeface="Verdana" charset="0"/>
                <a:ea typeface="Verdana" charset="0"/>
                <a:cs typeface="Verdana" charset="0"/>
              </a:rPr>
              <a:t> </a:t>
            </a:r>
            <a:r>
              <a:rPr lang="en-US" altLang="zh-CN" sz="1600" dirty="0">
                <a:solidFill>
                  <a:schemeClr val="tx1"/>
                </a:solidFill>
                <a:latin typeface="Verdana" charset="0"/>
                <a:ea typeface="Verdana" charset="0"/>
                <a:cs typeface="Verdana" charset="0"/>
              </a:rPr>
              <a:t>order)</a:t>
            </a:r>
          </a:p>
          <a:p>
            <a:pPr marL="398463" indent="-398463">
              <a:buNone/>
            </a:pPr>
            <a:r>
              <a:rPr lang="zh-CN" altLang="en-US" sz="1600" dirty="0">
                <a:solidFill>
                  <a:schemeClr val="tx1"/>
                </a:solidFill>
                <a:latin typeface="Verdana" charset="0"/>
                <a:ea typeface="Verdana" charset="0"/>
                <a:cs typeface="Verdana" charset="0"/>
              </a:rPr>
              <a:t>    </a:t>
            </a:r>
            <a:r>
              <a:rPr lang="en-US" altLang="zh-CN" sz="1600" dirty="0">
                <a:solidFill>
                  <a:schemeClr val="tx1"/>
                </a:solidFill>
                <a:latin typeface="Verdana" charset="0"/>
                <a:ea typeface="Verdana" charset="0"/>
                <a:cs typeface="Verdana" charset="0"/>
              </a:rPr>
              <a:t>-</a:t>
            </a:r>
            <a:r>
              <a:rPr lang="zh-CN" altLang="en-US" sz="1600" dirty="0">
                <a:solidFill>
                  <a:schemeClr val="tx1"/>
                </a:solidFill>
                <a:latin typeface="Verdana" charset="0"/>
                <a:ea typeface="Verdana" charset="0"/>
                <a:cs typeface="Verdana" charset="0"/>
              </a:rPr>
              <a:t> </a:t>
            </a:r>
            <a:r>
              <a:rPr lang="en-US" altLang="zh-CN" sz="1600" dirty="0">
                <a:solidFill>
                  <a:schemeClr val="tx1"/>
                </a:solidFill>
                <a:latin typeface="Verdana" charset="0"/>
                <a:ea typeface="Verdana" charset="0"/>
                <a:cs typeface="Verdana" charset="0"/>
              </a:rPr>
              <a:t>Word2vec</a:t>
            </a:r>
            <a:endParaRPr lang="en-US" sz="1600" dirty="0">
              <a:solidFill>
                <a:schemeClr val="tx1"/>
              </a:solidFill>
              <a:latin typeface="Verdana" charset="0"/>
              <a:ea typeface="Verdana" charset="0"/>
              <a:cs typeface="Verdana" charset="0"/>
            </a:endParaRPr>
          </a:p>
          <a:p>
            <a:endParaRPr lang="en-US" altLang="zh-CN" sz="1600" dirty="0" smtClean="0">
              <a:solidFill>
                <a:schemeClr val="tx1"/>
              </a:solidFill>
              <a:latin typeface="Verdana" charset="0"/>
              <a:ea typeface="Verdana" charset="0"/>
              <a:cs typeface="Verdana" charset="0"/>
            </a:endParaRPr>
          </a:p>
          <a:p>
            <a:r>
              <a:rPr lang="en-US" altLang="zh-CN" sz="1600" dirty="0" smtClean="0">
                <a:solidFill>
                  <a:schemeClr val="tx1"/>
                </a:solidFill>
                <a:latin typeface="Verdana" charset="0"/>
                <a:ea typeface="Verdana" charset="0"/>
                <a:cs typeface="Verdana" charset="0"/>
              </a:rPr>
              <a:t>Evaluation</a:t>
            </a:r>
            <a:r>
              <a:rPr lang="zh-CN" altLang="en-US" sz="1600" dirty="0" smtClean="0">
                <a:solidFill>
                  <a:schemeClr val="tx1"/>
                </a:solidFill>
                <a:latin typeface="Verdana" charset="0"/>
                <a:ea typeface="Verdana" charset="0"/>
                <a:cs typeface="Verdana" charset="0"/>
              </a:rPr>
              <a:t> </a:t>
            </a:r>
            <a:r>
              <a:rPr lang="en-US" altLang="zh-CN" sz="1600" dirty="0">
                <a:solidFill>
                  <a:schemeClr val="tx1"/>
                </a:solidFill>
                <a:latin typeface="Verdana" charset="0"/>
                <a:ea typeface="Verdana" charset="0"/>
                <a:cs typeface="Verdana" charset="0"/>
              </a:rPr>
              <a:t>Metric</a:t>
            </a:r>
          </a:p>
          <a:p>
            <a:pPr marL="398463" indent="-398463">
              <a:buNone/>
            </a:pPr>
            <a:r>
              <a:rPr lang="en-US" sz="1600" dirty="0">
                <a:solidFill>
                  <a:schemeClr val="tx1"/>
                </a:solidFill>
                <a:latin typeface="Verdana" charset="0"/>
                <a:ea typeface="Verdana" charset="0"/>
                <a:cs typeface="Verdana" charset="0"/>
              </a:rPr>
              <a:t>    - </a:t>
            </a:r>
            <a:r>
              <a:rPr lang="en-US" altLang="zh-CN" sz="1600" dirty="0">
                <a:solidFill>
                  <a:schemeClr val="tx1"/>
                </a:solidFill>
                <a:latin typeface="Verdana" charset="0"/>
                <a:ea typeface="Verdana" charset="0"/>
                <a:cs typeface="Verdana" charset="0"/>
              </a:rPr>
              <a:t>MRR(Mean Reciprocal Rank)</a:t>
            </a:r>
          </a:p>
          <a:p>
            <a:pPr marL="398463" indent="-398463">
              <a:buNone/>
            </a:pPr>
            <a:r>
              <a:rPr lang="zh-CN" altLang="en-US" sz="1600" dirty="0">
                <a:solidFill>
                  <a:schemeClr val="tx1"/>
                </a:solidFill>
                <a:latin typeface="Verdana" charset="0"/>
                <a:ea typeface="Verdana" charset="0"/>
                <a:cs typeface="Verdana" charset="0"/>
              </a:rPr>
              <a:t>    </a:t>
            </a:r>
            <a:r>
              <a:rPr lang="en-US" altLang="zh-CN" sz="1600" dirty="0">
                <a:solidFill>
                  <a:schemeClr val="tx1"/>
                </a:solidFill>
                <a:latin typeface="Verdana" charset="0"/>
                <a:ea typeface="Verdana" charset="0"/>
                <a:cs typeface="Verdana" charset="0"/>
              </a:rPr>
              <a:t>-</a:t>
            </a:r>
            <a:r>
              <a:rPr lang="zh-CN" altLang="en-US" sz="1600" dirty="0">
                <a:solidFill>
                  <a:schemeClr val="tx1"/>
                </a:solidFill>
                <a:latin typeface="Verdana" charset="0"/>
                <a:ea typeface="Verdana" charset="0"/>
                <a:cs typeface="Verdana" charset="0"/>
              </a:rPr>
              <a:t> </a:t>
            </a:r>
            <a:r>
              <a:rPr lang="en-US" altLang="zh-CN" sz="1600" dirty="0">
                <a:solidFill>
                  <a:schemeClr val="tx1"/>
                </a:solidFill>
                <a:latin typeface="Verdana" charset="0"/>
                <a:ea typeface="Verdana" charset="0"/>
                <a:cs typeface="Verdana" charset="0"/>
              </a:rPr>
              <a:t>MP@K(</a:t>
            </a:r>
            <a:r>
              <a:rPr lang="en-US" altLang="en-US" sz="1600" dirty="0">
                <a:solidFill>
                  <a:schemeClr val="tx1"/>
                </a:solidFill>
                <a:latin typeface="Verdana" charset="0"/>
                <a:ea typeface="Verdana" charset="0"/>
                <a:cs typeface="Verdana" charset="0"/>
              </a:rPr>
              <a:t>Mean </a:t>
            </a:r>
            <a:r>
              <a:rPr lang="en-US" altLang="en-US" sz="1600" dirty="0" err="1">
                <a:solidFill>
                  <a:schemeClr val="tx1"/>
                </a:solidFill>
                <a:latin typeface="Verdana" charset="0"/>
                <a:ea typeface="Verdana" charset="0"/>
                <a:cs typeface="Verdana" charset="0"/>
              </a:rPr>
              <a:t>Precision</a:t>
            </a:r>
            <a:r>
              <a:rPr lang="en-US" altLang="zh-CN" sz="1600" dirty="0" err="1">
                <a:solidFill>
                  <a:schemeClr val="tx1"/>
                </a:solidFill>
                <a:latin typeface="Verdana" charset="0"/>
                <a:ea typeface="Verdana" charset="0"/>
                <a:cs typeface="Verdana" charset="0"/>
              </a:rPr>
              <a:t>@K</a:t>
            </a:r>
            <a:r>
              <a:rPr lang="en-US" altLang="zh-CN" sz="1600" dirty="0">
                <a:solidFill>
                  <a:schemeClr val="tx1"/>
                </a:solidFill>
                <a:latin typeface="Verdana" charset="0"/>
                <a:ea typeface="Verdana" charset="0"/>
                <a:cs typeface="Verdana" charset="0"/>
              </a:rPr>
              <a:t>)</a:t>
            </a:r>
            <a:endParaRPr lang="en-US" sz="1600" dirty="0">
              <a:solidFill>
                <a:schemeClr val="tx1"/>
              </a:solidFill>
              <a:latin typeface="Verdana" charset="0"/>
              <a:ea typeface="Verdana" charset="0"/>
              <a:cs typeface="Verdana" charset="0"/>
            </a:endParaRPr>
          </a:p>
          <a:p>
            <a:pPr marL="398463" indent="-398463">
              <a:buNone/>
            </a:pPr>
            <a:r>
              <a:rPr lang="en-US" sz="1600" dirty="0">
                <a:solidFill>
                  <a:schemeClr val="tx1"/>
                </a:solidFill>
                <a:latin typeface="Verdana" charset="0"/>
                <a:ea typeface="Verdana" charset="0"/>
                <a:cs typeface="Verdana" charset="0"/>
              </a:rPr>
              <a:t>    </a:t>
            </a:r>
          </a:p>
          <a:p>
            <a:pPr marL="398463" indent="-398463">
              <a:buNone/>
            </a:pPr>
            <a:endParaRPr lang="en-US" sz="1800" dirty="0">
              <a:solidFill>
                <a:schemeClr val="tx1"/>
              </a:solidFill>
              <a:latin typeface="Verdana" charset="0"/>
              <a:ea typeface="Verdana" charset="0"/>
              <a:cs typeface="Verdana" charset="0"/>
            </a:endParaRPr>
          </a:p>
        </p:txBody>
      </p:sp>
      <p:sp>
        <p:nvSpPr>
          <p:cNvPr id="9" name="Rectangle 8">
            <a:extLst>
              <a:ext uri="{FF2B5EF4-FFF2-40B4-BE49-F238E27FC236}">
                <a16:creationId xmlns:a16="http://schemas.microsoft.com/office/drawing/2014/main" xmlns="" id="{15197277-9B0A-4E4B-86BC-6B8936B8955C}"/>
              </a:ext>
            </a:extLst>
          </p:cNvPr>
          <p:cNvSpPr/>
          <p:nvPr/>
        </p:nvSpPr>
        <p:spPr>
          <a:xfrm>
            <a:off x="5044176" y="1981200"/>
            <a:ext cx="2988319" cy="261610"/>
          </a:xfrm>
          <a:prstGeom prst="rect">
            <a:avLst/>
          </a:prstGeom>
        </p:spPr>
        <p:txBody>
          <a:bodyPr wrap="none">
            <a:spAutoFit/>
          </a:bodyPr>
          <a:lstStyle/>
          <a:p>
            <a:r>
              <a:rPr lang="en-US" sz="1100" dirty="0"/>
              <a:t>Table </a:t>
            </a:r>
            <a:r>
              <a:rPr lang="en-US" altLang="zh-CN" sz="1100" dirty="0" smtClean="0"/>
              <a:t>2</a:t>
            </a:r>
            <a:r>
              <a:rPr lang="en-US" sz="1100" dirty="0" smtClean="0"/>
              <a:t>: </a:t>
            </a:r>
            <a:r>
              <a:rPr lang="en-US" sz="1100" dirty="0"/>
              <a:t>Statistic Details of the Dataset</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8144"/>
          <a:stretch/>
        </p:blipFill>
        <p:spPr>
          <a:xfrm>
            <a:off x="4191000" y="2299420"/>
            <a:ext cx="4694669" cy="2325179"/>
          </a:xfrm>
          <a:prstGeom prst="rect">
            <a:avLst/>
          </a:prstGeom>
        </p:spPr>
      </p:pic>
      <p:sp>
        <p:nvSpPr>
          <p:cNvPr id="3" name="TextBox 2"/>
          <p:cNvSpPr txBox="1"/>
          <p:nvPr/>
        </p:nvSpPr>
        <p:spPr>
          <a:xfrm>
            <a:off x="3505200" y="1263134"/>
            <a:ext cx="2268570" cy="369332"/>
          </a:xfrm>
          <a:prstGeom prst="rect">
            <a:avLst/>
          </a:prstGeom>
          <a:noFill/>
        </p:spPr>
        <p:txBody>
          <a:bodyPr wrap="none" rtlCol="0">
            <a:spAutoFit/>
          </a:bodyPr>
          <a:lstStyle/>
          <a:p>
            <a:r>
              <a:rPr lang="en-US" altLang="zh-CN" dirty="0" smtClean="0"/>
              <a:t>Experiment</a:t>
            </a:r>
            <a:r>
              <a:rPr lang="zh-CN" altLang="en-US" dirty="0" smtClean="0"/>
              <a:t> </a:t>
            </a:r>
            <a:r>
              <a:rPr lang="en-US" altLang="zh-CN" dirty="0" smtClean="0"/>
              <a:t>Setup</a:t>
            </a:r>
            <a:endParaRPr lang="en-US" dirty="0"/>
          </a:p>
        </p:txBody>
      </p:sp>
    </p:spTree>
    <p:extLst>
      <p:ext uri="{BB962C8B-B14F-4D97-AF65-F5344CB8AC3E}">
        <p14:creationId xmlns:p14="http://schemas.microsoft.com/office/powerpoint/2010/main" val="16657927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a:xfrm>
            <a:off x="0" y="898525"/>
            <a:ext cx="533400" cy="244475"/>
          </a:xfrm>
        </p:spPr>
        <p:txBody>
          <a:bodyPr>
            <a:normAutofit fontScale="85000" lnSpcReduction="20000"/>
          </a:bodyPr>
          <a:lstStyle/>
          <a:p>
            <a:pPr>
              <a:defRPr/>
            </a:pPr>
            <a:fld id="{FA0295EC-FD66-45AA-9BF6-BA08DA8BDB41}" type="slidenum">
              <a:rPr lang="zh-CN" altLang="en-US"/>
              <a:pPr>
                <a:defRPr/>
              </a:pPr>
              <a:t>16</a:t>
            </a:fld>
            <a:endParaRPr lang="en-US" altLang="zh-CN"/>
          </a:p>
        </p:txBody>
      </p:sp>
      <p:sp>
        <p:nvSpPr>
          <p:cNvPr id="12292" name="Rectangle 3"/>
          <p:cNvSpPr>
            <a:spLocks/>
          </p:cNvSpPr>
          <p:nvPr/>
        </p:nvSpPr>
        <p:spPr bwMode="auto">
          <a:xfrm>
            <a:off x="152400" y="251303"/>
            <a:ext cx="7086600"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a:lnSpc>
                <a:spcPct val="90000"/>
              </a:lnSpc>
              <a:defRPr/>
            </a:pPr>
            <a:r>
              <a:rPr lang="en-US" altLang="zh-CN" sz="3200" b="1" dirty="0">
                <a:solidFill>
                  <a:srgbClr val="775F55"/>
                </a:solidFill>
                <a:latin typeface="Palatino Linotype" pitchFamily="18" charset="0"/>
                <a:ea typeface="宋体" pitchFamily="2" charset="-122"/>
              </a:rPr>
              <a:t>Experiments</a:t>
            </a:r>
          </a:p>
        </p:txBody>
      </p:sp>
      <p:sp>
        <p:nvSpPr>
          <p:cNvPr id="7" name="TextBox 6">
            <a:extLst>
              <a:ext uri="{FF2B5EF4-FFF2-40B4-BE49-F238E27FC236}">
                <a16:creationId xmlns:a16="http://schemas.microsoft.com/office/drawing/2014/main" xmlns="" id="{E215E688-26F3-E945-A9C7-C3D129C59AE8}"/>
              </a:ext>
            </a:extLst>
          </p:cNvPr>
          <p:cNvSpPr txBox="1"/>
          <p:nvPr/>
        </p:nvSpPr>
        <p:spPr>
          <a:xfrm>
            <a:off x="2133600" y="1752600"/>
            <a:ext cx="5333704" cy="276999"/>
          </a:xfrm>
          <a:prstGeom prst="rect">
            <a:avLst/>
          </a:prstGeom>
          <a:noFill/>
        </p:spPr>
        <p:txBody>
          <a:bodyPr wrap="none" rtlCol="0">
            <a:spAutoFit/>
          </a:bodyPr>
          <a:lstStyle/>
          <a:p>
            <a:r>
              <a:rPr lang="en-US" altLang="zh-CN" sz="1200" dirty="0" smtClean="0"/>
              <a:t>Table</a:t>
            </a:r>
            <a:r>
              <a:rPr lang="zh-CN" altLang="en-US" sz="1200" dirty="0" smtClean="0"/>
              <a:t> </a:t>
            </a:r>
            <a:r>
              <a:rPr lang="en-US" altLang="zh-CN" sz="1200" dirty="0" smtClean="0"/>
              <a:t>3:</a:t>
            </a:r>
            <a:r>
              <a:rPr lang="zh-CN" altLang="en-US" sz="1200" dirty="0" smtClean="0"/>
              <a:t> </a:t>
            </a:r>
            <a:r>
              <a:rPr lang="en-US" altLang="zh-CN" sz="1200" dirty="0" smtClean="0"/>
              <a:t>Link</a:t>
            </a:r>
            <a:r>
              <a:rPr lang="zh-CN" altLang="en-US" sz="1200" dirty="0" smtClean="0"/>
              <a:t> </a:t>
            </a:r>
            <a:r>
              <a:rPr lang="en-US" altLang="zh-CN" sz="1200" dirty="0" smtClean="0"/>
              <a:t>prediction</a:t>
            </a:r>
            <a:r>
              <a:rPr lang="zh-CN" altLang="en-US" sz="1200" dirty="0" smtClean="0"/>
              <a:t> </a:t>
            </a:r>
            <a:r>
              <a:rPr lang="en-US" altLang="zh-CN" sz="1200" dirty="0" smtClean="0"/>
              <a:t>performance</a:t>
            </a:r>
            <a:r>
              <a:rPr lang="zh-CN" altLang="en-US" sz="1200" dirty="0" smtClean="0"/>
              <a:t> </a:t>
            </a:r>
            <a:r>
              <a:rPr lang="en-US" altLang="zh-CN" sz="1200" dirty="0"/>
              <a:t>comparison on</a:t>
            </a:r>
            <a:r>
              <a:rPr lang="zh-CN" altLang="en-US" sz="1200" dirty="0" smtClean="0"/>
              <a:t> </a:t>
            </a:r>
            <a:r>
              <a:rPr lang="en-US" altLang="zh-CN" sz="1200" dirty="0" smtClean="0"/>
              <a:t>two</a:t>
            </a:r>
            <a:r>
              <a:rPr lang="zh-CN" altLang="en-US" sz="1200" dirty="0" smtClean="0"/>
              <a:t> </a:t>
            </a:r>
            <a:r>
              <a:rPr lang="en-US" altLang="zh-CN" sz="1200" dirty="0" smtClean="0"/>
              <a:t>datasets</a:t>
            </a:r>
            <a:endParaRPr lang="en-US" sz="1200" dirty="0"/>
          </a:p>
        </p:txBody>
      </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057400"/>
            <a:ext cx="8115300" cy="1662258"/>
          </a:xfrm>
          <a:prstGeom prst="rect">
            <a:avLst/>
          </a:prstGeom>
        </p:spPr>
      </p:pic>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81200" y="3962400"/>
            <a:ext cx="5562600" cy="2429430"/>
          </a:xfrm>
          <a:prstGeom prst="rect">
            <a:avLst/>
          </a:prstGeom>
        </p:spPr>
      </p:pic>
      <p:sp>
        <p:nvSpPr>
          <p:cNvPr id="22" name="TextBox 21"/>
          <p:cNvSpPr txBox="1"/>
          <p:nvPr/>
        </p:nvSpPr>
        <p:spPr>
          <a:xfrm>
            <a:off x="533400" y="1325192"/>
            <a:ext cx="2467086" cy="369332"/>
          </a:xfrm>
          <a:prstGeom prst="rect">
            <a:avLst/>
          </a:prstGeom>
          <a:noFill/>
        </p:spPr>
        <p:txBody>
          <a:bodyPr wrap="none" rtlCol="0">
            <a:spAutoFit/>
          </a:bodyPr>
          <a:lstStyle/>
          <a:p>
            <a:r>
              <a:rPr lang="en-US" altLang="zh-CN" dirty="0" smtClean="0"/>
              <a:t>Quantitative</a:t>
            </a:r>
            <a:r>
              <a:rPr lang="zh-CN" altLang="en-US" dirty="0" smtClean="0"/>
              <a:t> </a:t>
            </a:r>
            <a:r>
              <a:rPr lang="en-US" altLang="zh-CN" dirty="0" smtClean="0"/>
              <a:t>results</a:t>
            </a:r>
            <a:endParaRPr lang="en-US" dirty="0"/>
          </a:p>
        </p:txBody>
      </p:sp>
      <p:sp>
        <p:nvSpPr>
          <p:cNvPr id="24" name="TextBox 23">
            <a:extLst>
              <a:ext uri="{FF2B5EF4-FFF2-40B4-BE49-F238E27FC236}">
                <a16:creationId xmlns:a16="http://schemas.microsoft.com/office/drawing/2014/main" xmlns="" id="{E215E688-26F3-E945-A9C7-C3D129C59AE8}"/>
              </a:ext>
            </a:extLst>
          </p:cNvPr>
          <p:cNvSpPr txBox="1"/>
          <p:nvPr/>
        </p:nvSpPr>
        <p:spPr>
          <a:xfrm>
            <a:off x="3228213" y="6400800"/>
            <a:ext cx="2795445" cy="276999"/>
          </a:xfrm>
          <a:prstGeom prst="rect">
            <a:avLst/>
          </a:prstGeom>
          <a:noFill/>
        </p:spPr>
        <p:txBody>
          <a:bodyPr wrap="none" rtlCol="0">
            <a:spAutoFit/>
          </a:bodyPr>
          <a:lstStyle/>
          <a:p>
            <a:r>
              <a:rPr lang="en-US" altLang="zh-CN" sz="1200" dirty="0" smtClean="0"/>
              <a:t>Figure</a:t>
            </a:r>
            <a:r>
              <a:rPr lang="zh-CN" altLang="en-US" sz="1200" dirty="0" smtClean="0"/>
              <a:t> </a:t>
            </a:r>
            <a:r>
              <a:rPr lang="en-US" altLang="zh-CN" sz="1200" dirty="0"/>
              <a:t>9</a:t>
            </a:r>
            <a:r>
              <a:rPr lang="en-US" altLang="zh-CN" sz="1200" dirty="0" smtClean="0"/>
              <a:t>:</a:t>
            </a:r>
            <a:r>
              <a:rPr lang="zh-CN" altLang="en-US" sz="1200" dirty="0" smtClean="0"/>
              <a:t> </a:t>
            </a:r>
            <a:r>
              <a:rPr lang="en-US" altLang="zh-CN" sz="1200" dirty="0" smtClean="0"/>
              <a:t>Robustness</a:t>
            </a:r>
            <a:r>
              <a:rPr lang="zh-CN" altLang="en-US" sz="1200" dirty="0" smtClean="0"/>
              <a:t> </a:t>
            </a:r>
            <a:r>
              <a:rPr lang="en-US" altLang="zh-CN" sz="1200" dirty="0" smtClean="0"/>
              <a:t>Comparison</a:t>
            </a:r>
            <a:endParaRPr lang="en-US" sz="1200" dirty="0"/>
          </a:p>
        </p:txBody>
      </p:sp>
    </p:spTree>
    <p:extLst>
      <p:ext uri="{BB962C8B-B14F-4D97-AF65-F5344CB8AC3E}">
        <p14:creationId xmlns:p14="http://schemas.microsoft.com/office/powerpoint/2010/main" val="1574825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a:xfrm>
            <a:off x="0" y="898525"/>
            <a:ext cx="533400" cy="244475"/>
          </a:xfrm>
        </p:spPr>
        <p:txBody>
          <a:bodyPr>
            <a:normAutofit fontScale="85000" lnSpcReduction="20000"/>
          </a:bodyPr>
          <a:lstStyle/>
          <a:p>
            <a:pPr>
              <a:defRPr/>
            </a:pPr>
            <a:fld id="{FA0295EC-FD66-45AA-9BF6-BA08DA8BDB41}" type="slidenum">
              <a:rPr lang="zh-CN" altLang="en-US"/>
              <a:pPr>
                <a:defRPr/>
              </a:pPr>
              <a:t>17</a:t>
            </a:fld>
            <a:endParaRPr lang="en-US" altLang="zh-CN"/>
          </a:p>
        </p:txBody>
      </p:sp>
      <p:sp>
        <p:nvSpPr>
          <p:cNvPr id="12292" name="Rectangle 3"/>
          <p:cNvSpPr>
            <a:spLocks/>
          </p:cNvSpPr>
          <p:nvPr/>
        </p:nvSpPr>
        <p:spPr bwMode="auto">
          <a:xfrm>
            <a:off x="152400" y="251303"/>
            <a:ext cx="7086600"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a:lnSpc>
                <a:spcPct val="90000"/>
              </a:lnSpc>
              <a:defRPr/>
            </a:pPr>
            <a:r>
              <a:rPr lang="en-US" altLang="zh-CN" sz="3200" b="1" dirty="0">
                <a:solidFill>
                  <a:srgbClr val="775F55"/>
                </a:solidFill>
                <a:latin typeface="Palatino Linotype" pitchFamily="18" charset="0"/>
                <a:ea typeface="宋体" pitchFamily="2" charset="-122"/>
              </a:rPr>
              <a:t>Experiments</a:t>
            </a:r>
          </a:p>
        </p:txBody>
      </p:sp>
      <p:sp>
        <p:nvSpPr>
          <p:cNvPr id="22" name="TextBox 21"/>
          <p:cNvSpPr txBox="1"/>
          <p:nvPr/>
        </p:nvSpPr>
        <p:spPr>
          <a:xfrm>
            <a:off x="533400" y="1325192"/>
            <a:ext cx="2034531" cy="369332"/>
          </a:xfrm>
          <a:prstGeom prst="rect">
            <a:avLst/>
          </a:prstGeom>
          <a:noFill/>
        </p:spPr>
        <p:txBody>
          <a:bodyPr wrap="none" rtlCol="0">
            <a:spAutoFit/>
          </a:bodyPr>
          <a:lstStyle/>
          <a:p>
            <a:r>
              <a:rPr lang="en-US" altLang="zh-CN" dirty="0" smtClean="0"/>
              <a:t>Ablation</a:t>
            </a:r>
            <a:r>
              <a:rPr lang="zh-CN" altLang="en-US" dirty="0" smtClean="0"/>
              <a:t> </a:t>
            </a:r>
            <a:r>
              <a:rPr lang="en-US" altLang="zh-CN" dirty="0" smtClean="0"/>
              <a:t>studies</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227460838"/>
              </p:ext>
            </p:extLst>
          </p:nvPr>
        </p:nvGraphicFramePr>
        <p:xfrm>
          <a:off x="2133600" y="2209800"/>
          <a:ext cx="5105400" cy="2438400"/>
        </p:xfrm>
        <a:graphic>
          <a:graphicData uri="http://schemas.openxmlformats.org/drawingml/2006/table">
            <a:tbl>
              <a:tblPr firstRow="1" bandRow="1">
                <a:tableStyleId>{5C22544A-7EE6-4342-B048-85BDC9FD1C3A}</a:tableStyleId>
              </a:tblPr>
              <a:tblGrid>
                <a:gridCol w="1219200"/>
                <a:gridCol w="822960"/>
                <a:gridCol w="1021080"/>
                <a:gridCol w="1021080"/>
                <a:gridCol w="1021080"/>
              </a:tblGrid>
              <a:tr h="302849">
                <a:tc>
                  <a:txBody>
                    <a:bodyPr/>
                    <a:lstStyle/>
                    <a:p>
                      <a:pPr algn="ctr"/>
                      <a:endParaRPr lang="en-US" sz="1400" dirty="0">
                        <a:latin typeface="Arial" charset="0"/>
                        <a:ea typeface="Arial" charset="0"/>
                        <a:cs typeface="Arial" charset="0"/>
                      </a:endParaRPr>
                    </a:p>
                  </a:txBody>
                  <a:tcPr/>
                </a:tc>
                <a:tc gridSpan="2">
                  <a:txBody>
                    <a:bodyPr/>
                    <a:lstStyle/>
                    <a:p>
                      <a:pPr algn="ctr"/>
                      <a:r>
                        <a:rPr lang="en-US" altLang="zh-CN" sz="1400" dirty="0" smtClean="0">
                          <a:latin typeface="Arial" charset="0"/>
                          <a:ea typeface="Arial" charset="0"/>
                          <a:cs typeface="Arial" charset="0"/>
                        </a:rPr>
                        <a:t>IT</a:t>
                      </a:r>
                      <a:r>
                        <a:rPr lang="zh-CN" altLang="en-US" sz="1400" dirty="0" smtClean="0">
                          <a:latin typeface="Arial" charset="0"/>
                          <a:ea typeface="Arial" charset="0"/>
                          <a:cs typeface="Arial" charset="0"/>
                        </a:rPr>
                        <a:t> </a:t>
                      </a:r>
                      <a:r>
                        <a:rPr lang="en-US" altLang="zh-CN" sz="1400" dirty="0" smtClean="0">
                          <a:latin typeface="Arial" charset="0"/>
                          <a:ea typeface="Arial" charset="0"/>
                          <a:cs typeface="Arial" charset="0"/>
                        </a:rPr>
                        <a:t>Dataset</a:t>
                      </a:r>
                      <a:endParaRPr lang="en-US" sz="1400" dirty="0">
                        <a:latin typeface="Arial" charset="0"/>
                        <a:ea typeface="Arial" charset="0"/>
                        <a:cs typeface="Arial" charset="0"/>
                      </a:endParaRPr>
                    </a:p>
                  </a:txBody>
                  <a:tcPr/>
                </a:tc>
                <a:tc hMerge="1">
                  <a:txBody>
                    <a:bodyPr/>
                    <a:lstStyle/>
                    <a:p>
                      <a:endParaRPr lang="en-US" dirty="0"/>
                    </a:p>
                  </a:txBody>
                  <a:tcPr/>
                </a:tc>
                <a:tc gridSpan="2">
                  <a:txBody>
                    <a:bodyPr/>
                    <a:lstStyle/>
                    <a:p>
                      <a:pPr algn="ctr"/>
                      <a:r>
                        <a:rPr lang="en-US" altLang="zh-CN" sz="1400" dirty="0" smtClean="0">
                          <a:latin typeface="Arial" charset="0"/>
                          <a:ea typeface="Arial" charset="0"/>
                          <a:cs typeface="Arial" charset="0"/>
                        </a:rPr>
                        <a:t>Finance</a:t>
                      </a:r>
                      <a:r>
                        <a:rPr lang="zh-CN" altLang="en-US" sz="1400" dirty="0" smtClean="0">
                          <a:latin typeface="Arial" charset="0"/>
                          <a:ea typeface="Arial" charset="0"/>
                          <a:cs typeface="Arial" charset="0"/>
                        </a:rPr>
                        <a:t> </a:t>
                      </a:r>
                      <a:r>
                        <a:rPr lang="en-US" altLang="zh-CN" sz="1400" dirty="0" smtClean="0">
                          <a:latin typeface="Arial" charset="0"/>
                          <a:ea typeface="Arial" charset="0"/>
                          <a:cs typeface="Arial" charset="0"/>
                        </a:rPr>
                        <a:t>Dataset</a:t>
                      </a:r>
                      <a:endParaRPr lang="en-US" sz="1400" dirty="0">
                        <a:latin typeface="Arial" charset="0"/>
                        <a:ea typeface="Arial" charset="0"/>
                        <a:cs typeface="Arial" charset="0"/>
                      </a:endParaRPr>
                    </a:p>
                  </a:txBody>
                  <a:tcPr/>
                </a:tc>
                <a:tc hMerge="1">
                  <a:txBody>
                    <a:bodyPr/>
                    <a:lstStyle/>
                    <a:p>
                      <a:endParaRPr lang="en-US" dirty="0"/>
                    </a:p>
                  </a:txBody>
                  <a:tcPr/>
                </a:tc>
              </a:tr>
              <a:tr h="302849">
                <a:tc>
                  <a:txBody>
                    <a:bodyPr/>
                    <a:lstStyle/>
                    <a:p>
                      <a:pPr algn="ctr"/>
                      <a:endParaRPr lang="en-US" sz="140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MRR</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MP@5</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MRR</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MP@5</a:t>
                      </a:r>
                      <a:endParaRPr lang="en-US" sz="1400" dirty="0">
                        <a:latin typeface="Arial" charset="0"/>
                        <a:ea typeface="Arial" charset="0"/>
                        <a:cs typeface="Arial" charset="0"/>
                      </a:endParaRPr>
                    </a:p>
                  </a:txBody>
                  <a:tcPr/>
                </a:tc>
              </a:tr>
              <a:tr h="302849">
                <a:tc>
                  <a:txBody>
                    <a:bodyPr/>
                    <a:lstStyle/>
                    <a:p>
                      <a:pPr algn="ctr"/>
                      <a:r>
                        <a:rPr lang="en-US" altLang="zh-CN" sz="1400" dirty="0" smtClean="0">
                          <a:latin typeface="Arial" charset="0"/>
                          <a:ea typeface="Arial" charset="0"/>
                          <a:cs typeface="Arial" charset="0"/>
                        </a:rPr>
                        <a:t>-Network</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0.1496</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0.2086</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0.1206</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0.1238</a:t>
                      </a:r>
                      <a:endParaRPr lang="en-US" sz="1400" dirty="0">
                        <a:latin typeface="Arial" charset="0"/>
                        <a:ea typeface="Arial" charset="0"/>
                        <a:cs typeface="Arial" charset="0"/>
                      </a:endParaRPr>
                    </a:p>
                  </a:txBody>
                  <a:tcPr/>
                </a:tc>
              </a:tr>
              <a:tr h="302849">
                <a:tc>
                  <a:txBody>
                    <a:bodyPr/>
                    <a:lstStyle/>
                    <a:p>
                      <a:pPr algn="ctr"/>
                      <a:r>
                        <a:rPr lang="en-US" altLang="zh-CN" sz="1400" dirty="0" smtClean="0">
                          <a:latin typeface="Arial" charset="0"/>
                          <a:ea typeface="Arial" charset="0"/>
                          <a:cs typeface="Arial" charset="0"/>
                        </a:rPr>
                        <a:t>-Semantic</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0.0812</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0.1146</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0.1047</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0.1187</a:t>
                      </a:r>
                      <a:endParaRPr lang="en-US" sz="1400" dirty="0">
                        <a:latin typeface="Arial" charset="0"/>
                        <a:ea typeface="Arial" charset="0"/>
                        <a:cs typeface="Arial" charset="0"/>
                      </a:endParaRPr>
                    </a:p>
                  </a:txBody>
                  <a:tcPr/>
                </a:tc>
              </a:tr>
              <a:tr h="302849">
                <a:tc>
                  <a:txBody>
                    <a:bodyPr/>
                    <a:lstStyle/>
                    <a:p>
                      <a:pPr algn="ctr"/>
                      <a:r>
                        <a:rPr lang="en-US" altLang="zh-CN" sz="1400" dirty="0" smtClean="0">
                          <a:latin typeface="Arial" charset="0"/>
                          <a:ea typeface="Arial" charset="0"/>
                          <a:cs typeface="Arial" charset="0"/>
                        </a:rPr>
                        <a:t>-Balance</a:t>
                      </a:r>
                      <a:r>
                        <a:rPr lang="zh-CN" altLang="en-US" sz="1400" baseline="0" dirty="0" smtClean="0">
                          <a:latin typeface="Arial" charset="0"/>
                          <a:ea typeface="Arial" charset="0"/>
                          <a:cs typeface="Arial" charset="0"/>
                        </a:rPr>
                        <a:t> </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0.1511</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0.2136</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0.1215</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0.1257</a:t>
                      </a:r>
                      <a:endParaRPr lang="en-US" sz="1400" dirty="0">
                        <a:latin typeface="Arial" charset="0"/>
                        <a:ea typeface="Arial" charset="0"/>
                        <a:cs typeface="Arial" charset="0"/>
                      </a:endParaRPr>
                    </a:p>
                  </a:txBody>
                  <a:tcPr/>
                </a:tc>
              </a:tr>
              <a:tr h="302849">
                <a:tc>
                  <a:txBody>
                    <a:bodyPr/>
                    <a:lstStyle/>
                    <a:p>
                      <a:pPr algn="ctr"/>
                      <a:r>
                        <a:rPr lang="en-US" altLang="zh-CN" sz="1400" dirty="0" smtClean="0">
                          <a:latin typeface="Arial" charset="0"/>
                          <a:ea typeface="Arial" charset="0"/>
                          <a:cs typeface="Arial" charset="0"/>
                        </a:rPr>
                        <a:t>-Duration</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0.1523</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0.2145</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0.1221</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0.1245</a:t>
                      </a:r>
                      <a:endParaRPr lang="en-US" sz="1400" dirty="0">
                        <a:latin typeface="Arial" charset="0"/>
                        <a:ea typeface="Arial" charset="0"/>
                        <a:cs typeface="Arial" charset="0"/>
                      </a:endParaRPr>
                    </a:p>
                  </a:txBody>
                  <a:tcPr/>
                </a:tc>
              </a:tr>
              <a:tr h="302849">
                <a:tc>
                  <a:txBody>
                    <a:bodyPr/>
                    <a:lstStyle/>
                    <a:p>
                      <a:pPr algn="ctr"/>
                      <a:r>
                        <a:rPr lang="en-US" altLang="zh-CN" sz="1400" dirty="0" smtClean="0">
                          <a:latin typeface="Arial" charset="0"/>
                          <a:ea typeface="Arial" charset="0"/>
                          <a:cs typeface="Arial" charset="0"/>
                        </a:rPr>
                        <a:t>Concatenate</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0.1622</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0.2312</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0.1251</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0.1298</a:t>
                      </a:r>
                      <a:endParaRPr lang="en-US" sz="1400" dirty="0">
                        <a:latin typeface="Arial" charset="0"/>
                        <a:ea typeface="Arial" charset="0"/>
                        <a:cs typeface="Arial" charset="0"/>
                      </a:endParaRPr>
                    </a:p>
                  </a:txBody>
                  <a:tcPr/>
                </a:tc>
              </a:tr>
              <a:tr h="302849">
                <a:tc>
                  <a:txBody>
                    <a:bodyPr/>
                    <a:lstStyle/>
                    <a:p>
                      <a:pPr algn="ctr"/>
                      <a:r>
                        <a:rPr lang="en-US" altLang="zh-CN" sz="1400" dirty="0" smtClean="0">
                          <a:latin typeface="Arial" charset="0"/>
                          <a:ea typeface="Arial" charset="0"/>
                          <a:cs typeface="Arial" charset="0"/>
                        </a:rPr>
                        <a:t>Job2Vec</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0.1734</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0.2391</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0.1311</a:t>
                      </a:r>
                      <a:endParaRPr lang="en-US" sz="1400" dirty="0">
                        <a:latin typeface="Arial" charset="0"/>
                        <a:ea typeface="Arial" charset="0"/>
                        <a:cs typeface="Arial" charset="0"/>
                      </a:endParaRPr>
                    </a:p>
                  </a:txBody>
                  <a:tcPr/>
                </a:tc>
                <a:tc>
                  <a:txBody>
                    <a:bodyPr/>
                    <a:lstStyle/>
                    <a:p>
                      <a:pPr algn="ctr"/>
                      <a:r>
                        <a:rPr lang="en-US" altLang="zh-CN" sz="1400" dirty="0" smtClean="0">
                          <a:latin typeface="Arial" charset="0"/>
                          <a:ea typeface="Arial" charset="0"/>
                          <a:cs typeface="Arial" charset="0"/>
                        </a:rPr>
                        <a:t>0.1378</a:t>
                      </a:r>
                      <a:endParaRPr lang="en-US" sz="1400" dirty="0">
                        <a:latin typeface="Arial" charset="0"/>
                        <a:ea typeface="Arial" charset="0"/>
                        <a:cs typeface="Arial" charset="0"/>
                      </a:endParaRPr>
                    </a:p>
                  </a:txBody>
                  <a:tcPr/>
                </a:tc>
              </a:tr>
            </a:tbl>
          </a:graphicData>
        </a:graphic>
      </p:graphicFrame>
      <p:sp>
        <p:nvSpPr>
          <p:cNvPr id="10" name="TextBox 9">
            <a:extLst>
              <a:ext uri="{FF2B5EF4-FFF2-40B4-BE49-F238E27FC236}">
                <a16:creationId xmlns:a16="http://schemas.microsoft.com/office/drawing/2014/main" xmlns="" id="{E215E688-26F3-E945-A9C7-C3D129C59AE8}"/>
              </a:ext>
            </a:extLst>
          </p:cNvPr>
          <p:cNvSpPr txBox="1"/>
          <p:nvPr/>
        </p:nvSpPr>
        <p:spPr>
          <a:xfrm>
            <a:off x="3639571" y="1905000"/>
            <a:ext cx="2093458" cy="276999"/>
          </a:xfrm>
          <a:prstGeom prst="rect">
            <a:avLst/>
          </a:prstGeom>
          <a:noFill/>
        </p:spPr>
        <p:txBody>
          <a:bodyPr wrap="none" rtlCol="0">
            <a:spAutoFit/>
          </a:bodyPr>
          <a:lstStyle/>
          <a:p>
            <a:r>
              <a:rPr lang="en-US" altLang="zh-CN" sz="1200" dirty="0" smtClean="0"/>
              <a:t>Table</a:t>
            </a:r>
            <a:r>
              <a:rPr lang="zh-CN" altLang="en-US" sz="1200" dirty="0" smtClean="0"/>
              <a:t> </a:t>
            </a:r>
            <a:r>
              <a:rPr lang="en-US" altLang="zh-CN" sz="1200" dirty="0"/>
              <a:t>4</a:t>
            </a:r>
            <a:r>
              <a:rPr lang="en-US" altLang="zh-CN" sz="1200" dirty="0" smtClean="0"/>
              <a:t>:</a:t>
            </a:r>
            <a:r>
              <a:rPr lang="zh-CN" altLang="en-US" sz="1200" dirty="0" smtClean="0"/>
              <a:t> </a:t>
            </a:r>
            <a:r>
              <a:rPr lang="en-US" altLang="zh-CN" sz="1200" dirty="0" smtClean="0"/>
              <a:t>Ablation</a:t>
            </a:r>
            <a:r>
              <a:rPr lang="zh-CN" altLang="en-US" sz="1200" dirty="0" smtClean="0"/>
              <a:t> </a:t>
            </a:r>
            <a:r>
              <a:rPr lang="en-US" altLang="zh-CN" sz="1200" dirty="0" smtClean="0"/>
              <a:t>studies</a:t>
            </a:r>
            <a:endParaRPr lang="en-US" sz="1200" dirty="0"/>
          </a:p>
        </p:txBody>
      </p:sp>
    </p:spTree>
    <p:extLst>
      <p:ext uri="{BB962C8B-B14F-4D97-AF65-F5344CB8AC3E}">
        <p14:creationId xmlns:p14="http://schemas.microsoft.com/office/powerpoint/2010/main" val="14408170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a:xfrm>
            <a:off x="0" y="898525"/>
            <a:ext cx="533400" cy="244475"/>
          </a:xfrm>
        </p:spPr>
        <p:txBody>
          <a:bodyPr>
            <a:normAutofit fontScale="85000" lnSpcReduction="20000"/>
          </a:bodyPr>
          <a:lstStyle/>
          <a:p>
            <a:pPr>
              <a:defRPr/>
            </a:pPr>
            <a:fld id="{FA0295EC-FD66-45AA-9BF6-BA08DA8BDB41}" type="slidenum">
              <a:rPr lang="zh-CN" altLang="en-US"/>
              <a:pPr>
                <a:defRPr/>
              </a:pPr>
              <a:t>18</a:t>
            </a:fld>
            <a:endParaRPr lang="en-US" altLang="zh-CN"/>
          </a:p>
        </p:txBody>
      </p:sp>
      <p:sp>
        <p:nvSpPr>
          <p:cNvPr id="12292" name="Rectangle 3"/>
          <p:cNvSpPr>
            <a:spLocks/>
          </p:cNvSpPr>
          <p:nvPr/>
        </p:nvSpPr>
        <p:spPr bwMode="auto">
          <a:xfrm>
            <a:off x="152400" y="251303"/>
            <a:ext cx="7086600"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a:lnSpc>
                <a:spcPct val="90000"/>
              </a:lnSpc>
              <a:defRPr/>
            </a:pPr>
            <a:r>
              <a:rPr lang="en-US" altLang="zh-CN" sz="3200" b="1" dirty="0">
                <a:solidFill>
                  <a:srgbClr val="775F55"/>
                </a:solidFill>
                <a:latin typeface="Palatino Linotype" pitchFamily="18" charset="0"/>
                <a:ea typeface="宋体" pitchFamily="2" charset="-122"/>
              </a:rPr>
              <a:t>Experiments</a:t>
            </a:r>
          </a:p>
        </p:txBody>
      </p:sp>
      <p:pic>
        <p:nvPicPr>
          <p:cNvPr id="21" name="Picture 20">
            <a:extLst>
              <a:ext uri="{FF2B5EF4-FFF2-40B4-BE49-F238E27FC236}">
                <a16:creationId xmlns:a16="http://schemas.microsoft.com/office/drawing/2014/main" xmlns="" id="{65094F59-DF4B-A84B-BD19-0E08CA4AD8A7}"/>
              </a:ext>
            </a:extLst>
          </p:cNvPr>
          <p:cNvPicPr>
            <a:picLocks noChangeAspect="1"/>
          </p:cNvPicPr>
          <p:nvPr/>
        </p:nvPicPr>
        <p:blipFill>
          <a:blip r:embed="rId3"/>
          <a:stretch>
            <a:fillRect/>
          </a:stretch>
        </p:blipFill>
        <p:spPr>
          <a:xfrm>
            <a:off x="5971303" y="4332642"/>
            <a:ext cx="2042881" cy="1536789"/>
          </a:xfrm>
          <a:prstGeom prst="rect">
            <a:avLst/>
          </a:prstGeom>
          <a:ln w="3175">
            <a:noFill/>
          </a:ln>
          <a:effectLst>
            <a:softEdge rad="0"/>
          </a:effectLst>
        </p:spPr>
      </p:pic>
      <p:sp>
        <p:nvSpPr>
          <p:cNvPr id="22" name="TextBox 21">
            <a:extLst>
              <a:ext uri="{FF2B5EF4-FFF2-40B4-BE49-F238E27FC236}">
                <a16:creationId xmlns:a16="http://schemas.microsoft.com/office/drawing/2014/main" xmlns="" id="{1AF2CE0F-58BD-EA45-B67E-F63780B13D25}"/>
              </a:ext>
            </a:extLst>
          </p:cNvPr>
          <p:cNvSpPr txBox="1"/>
          <p:nvPr/>
        </p:nvSpPr>
        <p:spPr>
          <a:xfrm>
            <a:off x="6324600" y="5868626"/>
            <a:ext cx="1144865" cy="246221"/>
          </a:xfrm>
          <a:prstGeom prst="rect">
            <a:avLst/>
          </a:prstGeom>
          <a:noFill/>
          <a:ln w="12700">
            <a:noFill/>
          </a:ln>
        </p:spPr>
        <p:txBody>
          <a:bodyPr wrap="none" rtlCol="0">
            <a:spAutoFit/>
          </a:bodyPr>
          <a:lstStyle/>
          <a:p>
            <a:pPr>
              <a:spcAft>
                <a:spcPts val="600"/>
              </a:spcAft>
            </a:pPr>
            <a:r>
              <a:rPr lang="en-US" sz="1000" dirty="0"/>
              <a:t>Job</a:t>
            </a:r>
            <a:r>
              <a:rPr lang="en-US" altLang="zh-CN" sz="1000" dirty="0"/>
              <a:t>2vec</a:t>
            </a:r>
            <a:r>
              <a:rPr lang="zh-CN" altLang="en-US" sz="1000" dirty="0"/>
              <a:t> </a:t>
            </a:r>
            <a:r>
              <a:rPr lang="en-US" altLang="zh-CN" sz="1000" dirty="0"/>
              <a:t>(ours)</a:t>
            </a:r>
            <a:endParaRPr lang="en-US" sz="1000" dirty="0"/>
          </a:p>
        </p:txBody>
      </p:sp>
      <p:pic>
        <p:nvPicPr>
          <p:cNvPr id="23" name="Picture 22">
            <a:extLst>
              <a:ext uri="{FF2B5EF4-FFF2-40B4-BE49-F238E27FC236}">
                <a16:creationId xmlns:a16="http://schemas.microsoft.com/office/drawing/2014/main" xmlns="" id="{4CCFA8D5-6806-BA44-B05B-0C5246C7B0B9}"/>
              </a:ext>
            </a:extLst>
          </p:cNvPr>
          <p:cNvPicPr>
            <a:picLocks noChangeAspect="1"/>
          </p:cNvPicPr>
          <p:nvPr/>
        </p:nvPicPr>
        <p:blipFill>
          <a:blip r:embed="rId4"/>
          <a:stretch>
            <a:fillRect/>
          </a:stretch>
        </p:blipFill>
        <p:spPr>
          <a:xfrm>
            <a:off x="1269530" y="2095501"/>
            <a:ext cx="2159069" cy="1625805"/>
          </a:xfrm>
          <a:prstGeom prst="rect">
            <a:avLst/>
          </a:prstGeom>
          <a:ln w="3175">
            <a:noFill/>
          </a:ln>
        </p:spPr>
      </p:pic>
      <p:sp>
        <p:nvSpPr>
          <p:cNvPr id="24" name="TextBox 23">
            <a:extLst>
              <a:ext uri="{FF2B5EF4-FFF2-40B4-BE49-F238E27FC236}">
                <a16:creationId xmlns:a16="http://schemas.microsoft.com/office/drawing/2014/main" xmlns="" id="{05D64E33-6D62-6841-872A-FC2504E55024}"/>
              </a:ext>
            </a:extLst>
          </p:cNvPr>
          <p:cNvSpPr txBox="1"/>
          <p:nvPr/>
        </p:nvSpPr>
        <p:spPr>
          <a:xfrm>
            <a:off x="1855143" y="3747554"/>
            <a:ext cx="820396" cy="246221"/>
          </a:xfrm>
          <a:prstGeom prst="rect">
            <a:avLst/>
          </a:prstGeom>
          <a:noFill/>
          <a:ln w="12700">
            <a:noFill/>
          </a:ln>
        </p:spPr>
        <p:txBody>
          <a:bodyPr wrap="square" rtlCol="0">
            <a:spAutoFit/>
          </a:bodyPr>
          <a:lstStyle/>
          <a:p>
            <a:pPr>
              <a:spcAft>
                <a:spcPts val="600"/>
              </a:spcAft>
            </a:pPr>
            <a:r>
              <a:rPr lang="en-US" altLang="zh-CN" sz="1000" dirty="0"/>
              <a:t>LINE-1st</a:t>
            </a:r>
            <a:endParaRPr lang="en-US" sz="1000" dirty="0"/>
          </a:p>
        </p:txBody>
      </p:sp>
      <p:pic>
        <p:nvPicPr>
          <p:cNvPr id="25" name="Picture 24">
            <a:extLst>
              <a:ext uri="{FF2B5EF4-FFF2-40B4-BE49-F238E27FC236}">
                <a16:creationId xmlns:a16="http://schemas.microsoft.com/office/drawing/2014/main" xmlns="" id="{0FE5E3AE-D545-1C49-8BC5-FBC29E81FDE3}"/>
              </a:ext>
            </a:extLst>
          </p:cNvPr>
          <p:cNvPicPr>
            <a:picLocks noChangeAspect="1"/>
          </p:cNvPicPr>
          <p:nvPr/>
        </p:nvPicPr>
        <p:blipFill>
          <a:blip r:embed="rId5"/>
          <a:stretch>
            <a:fillRect/>
          </a:stretch>
        </p:blipFill>
        <p:spPr>
          <a:xfrm>
            <a:off x="3680290" y="2133600"/>
            <a:ext cx="2089055" cy="1573084"/>
          </a:xfrm>
          <a:prstGeom prst="rect">
            <a:avLst/>
          </a:prstGeom>
          <a:ln w="3175">
            <a:noFill/>
          </a:ln>
        </p:spPr>
      </p:pic>
      <p:pic>
        <p:nvPicPr>
          <p:cNvPr id="26" name="Picture 25">
            <a:extLst>
              <a:ext uri="{FF2B5EF4-FFF2-40B4-BE49-F238E27FC236}">
                <a16:creationId xmlns:a16="http://schemas.microsoft.com/office/drawing/2014/main" xmlns="" id="{A04DF5F6-4D28-2C4A-81A6-E75457395467}"/>
              </a:ext>
            </a:extLst>
          </p:cNvPr>
          <p:cNvPicPr>
            <a:picLocks noChangeAspect="1"/>
          </p:cNvPicPr>
          <p:nvPr/>
        </p:nvPicPr>
        <p:blipFill>
          <a:blip r:embed="rId6"/>
          <a:stretch>
            <a:fillRect/>
          </a:stretch>
        </p:blipFill>
        <p:spPr>
          <a:xfrm>
            <a:off x="5893271" y="2057400"/>
            <a:ext cx="2198946" cy="1647549"/>
          </a:xfrm>
          <a:prstGeom prst="rect">
            <a:avLst/>
          </a:prstGeom>
          <a:ln w="3175">
            <a:noFill/>
          </a:ln>
        </p:spPr>
      </p:pic>
      <p:sp>
        <p:nvSpPr>
          <p:cNvPr id="27" name="TextBox 26">
            <a:extLst>
              <a:ext uri="{FF2B5EF4-FFF2-40B4-BE49-F238E27FC236}">
                <a16:creationId xmlns:a16="http://schemas.microsoft.com/office/drawing/2014/main" xmlns="" id="{A508F7D4-290F-294D-B539-38C471AB7AFA}"/>
              </a:ext>
            </a:extLst>
          </p:cNvPr>
          <p:cNvSpPr txBox="1"/>
          <p:nvPr/>
        </p:nvSpPr>
        <p:spPr>
          <a:xfrm>
            <a:off x="4279653" y="3747554"/>
            <a:ext cx="820396" cy="246221"/>
          </a:xfrm>
          <a:prstGeom prst="rect">
            <a:avLst/>
          </a:prstGeom>
          <a:noFill/>
          <a:ln w="12700">
            <a:noFill/>
          </a:ln>
        </p:spPr>
        <p:txBody>
          <a:bodyPr wrap="square" rtlCol="0">
            <a:spAutoFit/>
          </a:bodyPr>
          <a:lstStyle/>
          <a:p>
            <a:pPr>
              <a:spcAft>
                <a:spcPts val="600"/>
              </a:spcAft>
            </a:pPr>
            <a:r>
              <a:rPr lang="en-US" altLang="zh-CN" sz="1000" dirty="0"/>
              <a:t>LINE-1+2</a:t>
            </a:r>
            <a:endParaRPr lang="en-US" sz="1000" dirty="0"/>
          </a:p>
        </p:txBody>
      </p:sp>
      <p:sp>
        <p:nvSpPr>
          <p:cNvPr id="28" name="TextBox 27">
            <a:extLst>
              <a:ext uri="{FF2B5EF4-FFF2-40B4-BE49-F238E27FC236}">
                <a16:creationId xmlns:a16="http://schemas.microsoft.com/office/drawing/2014/main" xmlns="" id="{BE61C704-1AAE-DD41-BBD0-5197A598E228}"/>
              </a:ext>
            </a:extLst>
          </p:cNvPr>
          <p:cNvSpPr txBox="1"/>
          <p:nvPr/>
        </p:nvSpPr>
        <p:spPr>
          <a:xfrm>
            <a:off x="6726006" y="3747554"/>
            <a:ext cx="820396" cy="246221"/>
          </a:xfrm>
          <a:prstGeom prst="rect">
            <a:avLst/>
          </a:prstGeom>
          <a:noFill/>
          <a:ln w="12700">
            <a:noFill/>
          </a:ln>
        </p:spPr>
        <p:txBody>
          <a:bodyPr wrap="square" rtlCol="0">
            <a:spAutoFit/>
          </a:bodyPr>
          <a:lstStyle/>
          <a:p>
            <a:pPr>
              <a:spcAft>
                <a:spcPts val="600"/>
              </a:spcAft>
            </a:pPr>
            <a:r>
              <a:rPr lang="en-US" altLang="zh-CN" sz="1000" dirty="0"/>
              <a:t>Node2vec</a:t>
            </a:r>
            <a:endParaRPr lang="en-US" sz="1000" dirty="0"/>
          </a:p>
        </p:txBody>
      </p:sp>
      <p:pic>
        <p:nvPicPr>
          <p:cNvPr id="29" name="Picture 28">
            <a:extLst>
              <a:ext uri="{FF2B5EF4-FFF2-40B4-BE49-F238E27FC236}">
                <a16:creationId xmlns:a16="http://schemas.microsoft.com/office/drawing/2014/main" xmlns="" id="{2495477E-76E8-A34B-BF8C-480B87E3F4C5}"/>
              </a:ext>
            </a:extLst>
          </p:cNvPr>
          <p:cNvPicPr>
            <a:picLocks noChangeAspect="1"/>
          </p:cNvPicPr>
          <p:nvPr/>
        </p:nvPicPr>
        <p:blipFill>
          <a:blip r:embed="rId7"/>
          <a:stretch>
            <a:fillRect/>
          </a:stretch>
        </p:blipFill>
        <p:spPr>
          <a:xfrm>
            <a:off x="3680290" y="4306394"/>
            <a:ext cx="2034710" cy="1536789"/>
          </a:xfrm>
          <a:prstGeom prst="rect">
            <a:avLst/>
          </a:prstGeom>
          <a:ln w="3175">
            <a:noFill/>
          </a:ln>
        </p:spPr>
      </p:pic>
      <p:sp>
        <p:nvSpPr>
          <p:cNvPr id="30" name="TextBox 29">
            <a:extLst>
              <a:ext uri="{FF2B5EF4-FFF2-40B4-BE49-F238E27FC236}">
                <a16:creationId xmlns:a16="http://schemas.microsoft.com/office/drawing/2014/main" xmlns="" id="{135C1AC8-1912-CD44-8E1A-079215B4CC94}"/>
              </a:ext>
            </a:extLst>
          </p:cNvPr>
          <p:cNvSpPr txBox="1"/>
          <p:nvPr/>
        </p:nvSpPr>
        <p:spPr>
          <a:xfrm>
            <a:off x="4190847" y="5868626"/>
            <a:ext cx="803425" cy="246221"/>
          </a:xfrm>
          <a:prstGeom prst="rect">
            <a:avLst/>
          </a:prstGeom>
          <a:noFill/>
          <a:ln w="12700">
            <a:noFill/>
          </a:ln>
        </p:spPr>
        <p:txBody>
          <a:bodyPr wrap="none" rtlCol="0">
            <a:spAutoFit/>
          </a:bodyPr>
          <a:lstStyle/>
          <a:p>
            <a:pPr>
              <a:spcAft>
                <a:spcPts val="600"/>
              </a:spcAft>
            </a:pPr>
            <a:r>
              <a:rPr lang="en-US" altLang="zh-CN" sz="1000" dirty="0"/>
              <a:t>word2vec</a:t>
            </a:r>
            <a:endParaRPr lang="en-US" sz="1000" dirty="0"/>
          </a:p>
        </p:txBody>
      </p:sp>
      <p:pic>
        <p:nvPicPr>
          <p:cNvPr id="31" name="Picture 30">
            <a:extLst>
              <a:ext uri="{FF2B5EF4-FFF2-40B4-BE49-F238E27FC236}">
                <a16:creationId xmlns:a16="http://schemas.microsoft.com/office/drawing/2014/main" xmlns="" id="{E8C7AAD4-3AE9-E14C-B6B6-B4D5A272F900}"/>
              </a:ext>
            </a:extLst>
          </p:cNvPr>
          <p:cNvPicPr>
            <a:picLocks noChangeAspect="1"/>
          </p:cNvPicPr>
          <p:nvPr/>
        </p:nvPicPr>
        <p:blipFill>
          <a:blip r:embed="rId8"/>
          <a:stretch>
            <a:fillRect/>
          </a:stretch>
        </p:blipFill>
        <p:spPr>
          <a:xfrm>
            <a:off x="1301046" y="4306394"/>
            <a:ext cx="2051118" cy="1536789"/>
          </a:xfrm>
          <a:prstGeom prst="rect">
            <a:avLst/>
          </a:prstGeom>
          <a:ln w="3175">
            <a:noFill/>
          </a:ln>
        </p:spPr>
      </p:pic>
      <p:sp>
        <p:nvSpPr>
          <p:cNvPr id="32" name="TextBox 31">
            <a:extLst>
              <a:ext uri="{FF2B5EF4-FFF2-40B4-BE49-F238E27FC236}">
                <a16:creationId xmlns:a16="http://schemas.microsoft.com/office/drawing/2014/main" xmlns="" id="{8BF55494-A488-C744-9F1D-6A8538C63DF7}"/>
              </a:ext>
            </a:extLst>
          </p:cNvPr>
          <p:cNvSpPr txBox="1"/>
          <p:nvPr/>
        </p:nvSpPr>
        <p:spPr>
          <a:xfrm>
            <a:off x="1855143" y="5869431"/>
            <a:ext cx="809837" cy="246221"/>
          </a:xfrm>
          <a:prstGeom prst="rect">
            <a:avLst/>
          </a:prstGeom>
          <a:noFill/>
          <a:ln w="12700">
            <a:noFill/>
          </a:ln>
        </p:spPr>
        <p:txBody>
          <a:bodyPr wrap="none" rtlCol="0">
            <a:spAutoFit/>
          </a:bodyPr>
          <a:lstStyle/>
          <a:p>
            <a:pPr>
              <a:spcAft>
                <a:spcPts val="600"/>
              </a:spcAft>
            </a:pPr>
            <a:r>
              <a:rPr lang="en-US" altLang="zh-CN" sz="1000" dirty="0" err="1"/>
              <a:t>Deepwalk</a:t>
            </a:r>
            <a:endParaRPr lang="en-US" sz="1000" dirty="0"/>
          </a:p>
        </p:txBody>
      </p:sp>
      <p:sp>
        <p:nvSpPr>
          <p:cNvPr id="2" name="TextBox 1"/>
          <p:cNvSpPr txBox="1"/>
          <p:nvPr/>
        </p:nvSpPr>
        <p:spPr>
          <a:xfrm>
            <a:off x="429034" y="1386149"/>
            <a:ext cx="3015569" cy="369332"/>
          </a:xfrm>
          <a:prstGeom prst="rect">
            <a:avLst/>
          </a:prstGeom>
          <a:noFill/>
        </p:spPr>
        <p:txBody>
          <a:bodyPr wrap="none" rtlCol="0">
            <a:spAutoFit/>
          </a:bodyPr>
          <a:lstStyle/>
          <a:p>
            <a:r>
              <a:rPr lang="en-US" altLang="zh-CN" dirty="0" smtClean="0"/>
              <a:t>Embedding</a:t>
            </a:r>
            <a:r>
              <a:rPr lang="zh-CN" altLang="en-US" dirty="0" smtClean="0"/>
              <a:t> </a:t>
            </a:r>
            <a:r>
              <a:rPr lang="en-US" altLang="zh-CN" dirty="0" smtClean="0"/>
              <a:t>Visualization</a:t>
            </a:r>
            <a:endParaRPr lang="en-US" dirty="0"/>
          </a:p>
        </p:txBody>
      </p:sp>
      <p:sp>
        <p:nvSpPr>
          <p:cNvPr id="33" name="TextBox 32">
            <a:extLst>
              <a:ext uri="{FF2B5EF4-FFF2-40B4-BE49-F238E27FC236}">
                <a16:creationId xmlns:a16="http://schemas.microsoft.com/office/drawing/2014/main" xmlns="" id="{E215E688-26F3-E945-A9C7-C3D129C59AE8}"/>
              </a:ext>
            </a:extLst>
          </p:cNvPr>
          <p:cNvSpPr txBox="1"/>
          <p:nvPr/>
        </p:nvSpPr>
        <p:spPr>
          <a:xfrm>
            <a:off x="2514600" y="6276201"/>
            <a:ext cx="4408579" cy="276999"/>
          </a:xfrm>
          <a:prstGeom prst="rect">
            <a:avLst/>
          </a:prstGeom>
          <a:noFill/>
        </p:spPr>
        <p:txBody>
          <a:bodyPr wrap="none" rtlCol="0">
            <a:spAutoFit/>
          </a:bodyPr>
          <a:lstStyle/>
          <a:p>
            <a:r>
              <a:rPr lang="en-US" altLang="zh-CN" sz="1200" dirty="0" smtClean="0"/>
              <a:t>Figure</a:t>
            </a:r>
            <a:r>
              <a:rPr lang="zh-CN" altLang="en-US" sz="1200" dirty="0" smtClean="0"/>
              <a:t> </a:t>
            </a:r>
            <a:r>
              <a:rPr lang="en-US" altLang="zh-CN" sz="1200" dirty="0" smtClean="0"/>
              <a:t>10:</a:t>
            </a:r>
            <a:r>
              <a:rPr lang="zh-CN" altLang="en-US" sz="1200" dirty="0" smtClean="0"/>
              <a:t> </a:t>
            </a:r>
            <a:r>
              <a:rPr lang="en-US" altLang="zh-CN" sz="1200" dirty="0"/>
              <a:t>Visualization of the learned representations</a:t>
            </a:r>
            <a:endParaRPr lang="en-US" sz="1200" dirty="0"/>
          </a:p>
        </p:txBody>
      </p:sp>
    </p:spTree>
    <p:extLst>
      <p:ext uri="{BB962C8B-B14F-4D97-AF65-F5344CB8AC3E}">
        <p14:creationId xmlns:p14="http://schemas.microsoft.com/office/powerpoint/2010/main" val="17230096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728930-2427-9842-938B-8948A86E02BA}"/>
              </a:ext>
            </a:extLst>
          </p:cNvPr>
          <p:cNvSpPr>
            <a:spLocks noGrp="1"/>
          </p:cNvSpPr>
          <p:nvPr>
            <p:ph type="title"/>
          </p:nvPr>
        </p:nvSpPr>
        <p:spPr/>
        <p:txBody>
          <a:bodyPr/>
          <a:lstStyle/>
          <a:p>
            <a:endParaRPr lang="en-US"/>
          </a:p>
        </p:txBody>
      </p:sp>
      <p:sp useBgFill="1">
        <p:nvSpPr>
          <p:cNvPr id="3" name="Content Placeholder 2">
            <a:extLst>
              <a:ext uri="{FF2B5EF4-FFF2-40B4-BE49-F238E27FC236}">
                <a16:creationId xmlns:a16="http://schemas.microsoft.com/office/drawing/2014/main" xmlns="" id="{FCB32AA3-F674-BE4E-86B7-D75141011F14}"/>
              </a:ext>
            </a:extLst>
          </p:cNvPr>
          <p:cNvSpPr>
            <a:spLocks noGrp="1"/>
          </p:cNvSpPr>
          <p:nvPr>
            <p:ph sz="quarter" idx="1"/>
          </p:nvPr>
        </p:nvSpPr>
        <p:spPr>
          <a:xfrm>
            <a:off x="2971800" y="2689412"/>
            <a:ext cx="3200400" cy="1752600"/>
          </a:xfrm>
        </p:spPr>
        <p:txBody>
          <a:bodyPr/>
          <a:lstStyle/>
          <a:p>
            <a:pPr marL="0" indent="0">
              <a:buNone/>
            </a:pPr>
            <a:r>
              <a:rPr lang="en-US" altLang="zh-CN" sz="4400" dirty="0"/>
              <a:t>Thank</a:t>
            </a:r>
            <a:r>
              <a:rPr lang="zh-CN" altLang="en-US" sz="4400" dirty="0"/>
              <a:t> </a:t>
            </a:r>
            <a:r>
              <a:rPr lang="en-US" altLang="zh-CN" sz="4400" dirty="0"/>
              <a:t>you</a:t>
            </a:r>
            <a:r>
              <a:rPr lang="zh-CN" altLang="en-US" sz="4400" dirty="0"/>
              <a:t> </a:t>
            </a:r>
            <a:r>
              <a:rPr lang="en-US" altLang="zh-CN" sz="4400" dirty="0"/>
              <a:t>!</a:t>
            </a:r>
            <a:endParaRPr lang="en-US" sz="4400" dirty="0"/>
          </a:p>
        </p:txBody>
      </p:sp>
      <p:sp>
        <p:nvSpPr>
          <p:cNvPr id="4" name="Slide Number Placeholder 3">
            <a:extLst>
              <a:ext uri="{FF2B5EF4-FFF2-40B4-BE49-F238E27FC236}">
                <a16:creationId xmlns:a16="http://schemas.microsoft.com/office/drawing/2014/main" xmlns="" id="{5E37B197-4CB9-4640-BB38-5F886BE2B5F5}"/>
              </a:ext>
            </a:extLst>
          </p:cNvPr>
          <p:cNvSpPr>
            <a:spLocks noGrp="1"/>
          </p:cNvSpPr>
          <p:nvPr>
            <p:ph type="sldNum" sz="quarter" idx="12"/>
          </p:nvPr>
        </p:nvSpPr>
        <p:spPr/>
        <p:txBody>
          <a:bodyPr>
            <a:normAutofit fontScale="85000" lnSpcReduction="20000"/>
          </a:bodyPr>
          <a:lstStyle/>
          <a:p>
            <a:pPr>
              <a:defRPr/>
            </a:pPr>
            <a:fld id="{4FF538FA-A287-4FBD-9703-6DB9C5344803}" type="slidenum">
              <a:rPr lang="zh-CN" altLang="en-US" smtClean="0"/>
              <a:pPr>
                <a:defRPr/>
              </a:pPr>
              <a:t>19</a:t>
            </a:fld>
            <a:endParaRPr lang="en-US" altLang="zh-CN"/>
          </a:p>
        </p:txBody>
      </p:sp>
    </p:spTree>
    <p:extLst>
      <p:ext uri="{BB962C8B-B14F-4D97-AF65-F5344CB8AC3E}">
        <p14:creationId xmlns:p14="http://schemas.microsoft.com/office/powerpoint/2010/main" val="39846594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2</a:t>
            </a:fld>
            <a:endParaRPr lang="en-US" altLang="zh-CN"/>
          </a:p>
        </p:txBody>
      </p:sp>
      <p:sp>
        <p:nvSpPr>
          <p:cNvPr id="12291" name="Rectangle 2"/>
          <p:cNvSpPr>
            <a:spLocks noGrp="1"/>
          </p:cNvSpPr>
          <p:nvPr>
            <p:ph type="body" idx="1"/>
          </p:nvPr>
        </p:nvSpPr>
        <p:spPr>
          <a:xfrm>
            <a:off x="533400" y="1828800"/>
            <a:ext cx="8305800" cy="4727575"/>
          </a:xfrm>
        </p:spPr>
        <p:txBody>
          <a:bodyPr>
            <a:normAutofit/>
          </a:bodyPr>
          <a:lstStyle/>
          <a:p>
            <a:pPr>
              <a:lnSpc>
                <a:spcPct val="90000"/>
              </a:lnSpc>
              <a:defRPr/>
            </a:pPr>
            <a:r>
              <a:rPr lang="en-US" altLang="zh-CN" sz="2800" dirty="0">
                <a:ea typeface="宋体" pitchFamily="2" charset="-122"/>
              </a:rPr>
              <a:t>Introduction</a:t>
            </a:r>
          </a:p>
          <a:p>
            <a:pPr>
              <a:lnSpc>
                <a:spcPct val="90000"/>
              </a:lnSpc>
              <a:defRPr/>
            </a:pPr>
            <a:r>
              <a:rPr lang="en-US" altLang="zh-CN" sz="2800" dirty="0" smtClean="0">
                <a:ea typeface="宋体" pitchFamily="2" charset="-122"/>
              </a:rPr>
              <a:t>Job</a:t>
            </a:r>
            <a:r>
              <a:rPr lang="zh-CN" altLang="en-US" sz="2800" dirty="0" smtClean="0">
                <a:ea typeface="宋体" pitchFamily="2" charset="-122"/>
              </a:rPr>
              <a:t> </a:t>
            </a:r>
            <a:r>
              <a:rPr lang="en-US" altLang="zh-CN" sz="2800" dirty="0" smtClean="0">
                <a:ea typeface="宋体" pitchFamily="2" charset="-122"/>
              </a:rPr>
              <a:t>Graph</a:t>
            </a:r>
            <a:r>
              <a:rPr lang="zh-CN" altLang="en-US" sz="2800" dirty="0" smtClean="0">
                <a:ea typeface="宋体" pitchFamily="2" charset="-122"/>
              </a:rPr>
              <a:t> </a:t>
            </a:r>
            <a:r>
              <a:rPr lang="en-US" altLang="zh-CN" sz="2800" dirty="0" smtClean="0">
                <a:ea typeface="宋体" pitchFamily="2" charset="-122"/>
              </a:rPr>
              <a:t>Construction</a:t>
            </a:r>
            <a:r>
              <a:rPr lang="zh-CN" altLang="en-US" sz="2800" dirty="0" smtClean="0">
                <a:ea typeface="宋体" pitchFamily="2" charset="-122"/>
              </a:rPr>
              <a:t> </a:t>
            </a:r>
            <a:r>
              <a:rPr lang="en-US" altLang="zh-CN" sz="2800" dirty="0" smtClean="0">
                <a:ea typeface="宋体" pitchFamily="2" charset="-122"/>
              </a:rPr>
              <a:t>and</a:t>
            </a:r>
            <a:r>
              <a:rPr lang="zh-CN" altLang="en-US" sz="2800" dirty="0" smtClean="0">
                <a:ea typeface="宋体" pitchFamily="2" charset="-122"/>
              </a:rPr>
              <a:t> </a:t>
            </a:r>
            <a:r>
              <a:rPr lang="en-US" altLang="zh-CN" sz="2800" dirty="0" smtClean="0">
                <a:ea typeface="宋体" pitchFamily="2" charset="-122"/>
              </a:rPr>
              <a:t>Refinement</a:t>
            </a:r>
            <a:endParaRPr lang="en-US" altLang="zh-CN" sz="2800" dirty="0">
              <a:ea typeface="宋体" pitchFamily="2" charset="-122"/>
            </a:endParaRPr>
          </a:p>
          <a:p>
            <a:pPr>
              <a:lnSpc>
                <a:spcPct val="90000"/>
              </a:lnSpc>
              <a:defRPr/>
            </a:pPr>
            <a:r>
              <a:rPr lang="en-US" altLang="en-US" sz="2800" dirty="0"/>
              <a:t>Collective Multi-view Representation </a:t>
            </a:r>
            <a:r>
              <a:rPr lang="en-US" altLang="en-US" sz="2800" dirty="0" smtClean="0"/>
              <a:t>Learning</a:t>
            </a:r>
            <a:endParaRPr lang="en-US" altLang="zh-CN" sz="2800" dirty="0">
              <a:ea typeface="宋体" pitchFamily="2" charset="-122"/>
            </a:endParaRPr>
          </a:p>
          <a:p>
            <a:pPr>
              <a:lnSpc>
                <a:spcPct val="90000"/>
              </a:lnSpc>
              <a:defRPr/>
            </a:pPr>
            <a:r>
              <a:rPr lang="en-US" altLang="zh-CN" sz="2800" dirty="0">
                <a:ea typeface="宋体" pitchFamily="2" charset="-122"/>
              </a:rPr>
              <a:t>Experimental</a:t>
            </a:r>
            <a:r>
              <a:rPr lang="zh-CN" altLang="en-US" sz="2800" dirty="0">
                <a:ea typeface="宋体" pitchFamily="2" charset="-122"/>
              </a:rPr>
              <a:t> </a:t>
            </a:r>
            <a:r>
              <a:rPr lang="en-US" altLang="zh-CN" sz="2800" dirty="0">
                <a:ea typeface="宋体" pitchFamily="2" charset="-122"/>
              </a:rPr>
              <a:t>Results</a:t>
            </a:r>
          </a:p>
          <a:p>
            <a:pPr>
              <a:lnSpc>
                <a:spcPct val="90000"/>
              </a:lnSpc>
              <a:defRPr/>
            </a:pPr>
            <a:endParaRPr lang="en-US" altLang="zh-CN" sz="2800" dirty="0">
              <a:ea typeface="宋体" pitchFamily="2" charset="-122"/>
            </a:endParaRPr>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3200" b="1" dirty="0">
                <a:solidFill>
                  <a:schemeClr val="tx2"/>
                </a:solidFill>
                <a:latin typeface="Palatino Linotype" pitchFamily="18" charset="0"/>
                <a:ea typeface="宋体" pitchFamily="2" charset="-122"/>
              </a:rPr>
              <a:t>Outline</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3</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3200" b="1" dirty="0">
                <a:solidFill>
                  <a:schemeClr val="tx2"/>
                </a:solidFill>
                <a:latin typeface="Palatino Linotype" pitchFamily="18" charset="0"/>
                <a:ea typeface="宋体" pitchFamily="2" charset="-122"/>
              </a:rPr>
              <a:t>Introduction</a:t>
            </a:r>
          </a:p>
        </p:txBody>
      </p:sp>
      <p:sp>
        <p:nvSpPr>
          <p:cNvPr id="11" name="文本框 10">
            <a:extLst>
              <a:ext uri="{FF2B5EF4-FFF2-40B4-BE49-F238E27FC236}">
                <a16:creationId xmlns:a16="http://schemas.microsoft.com/office/drawing/2014/main" xmlns="" id="{1E26243E-C2E5-C940-971E-40FC556B9DC7}"/>
              </a:ext>
            </a:extLst>
          </p:cNvPr>
          <p:cNvSpPr txBox="1"/>
          <p:nvPr/>
        </p:nvSpPr>
        <p:spPr>
          <a:xfrm>
            <a:off x="2987227" y="1295400"/>
            <a:ext cx="2803973" cy="369332"/>
          </a:xfrm>
          <a:prstGeom prst="rect">
            <a:avLst/>
          </a:prstGeom>
          <a:noFill/>
        </p:spPr>
        <p:txBody>
          <a:bodyPr wrap="none" rtlCol="0">
            <a:spAutoFit/>
          </a:bodyPr>
          <a:lstStyle/>
          <a:p>
            <a:r>
              <a:rPr lang="en-US" altLang="zh-CN" dirty="0">
                <a:ea typeface="宋体" pitchFamily="2" charset="-122"/>
                <a:cs typeface="Times New Roman" pitchFamily="18" charset="0"/>
              </a:rPr>
              <a:t>Job</a:t>
            </a:r>
            <a:r>
              <a:rPr lang="zh-CN" altLang="en-US" dirty="0">
                <a:ea typeface="宋体" pitchFamily="2" charset="-122"/>
                <a:cs typeface="Times New Roman" pitchFamily="18" charset="0"/>
              </a:rPr>
              <a:t> </a:t>
            </a:r>
            <a:r>
              <a:rPr lang="en-US" altLang="zh-CN" dirty="0">
                <a:ea typeface="宋体" pitchFamily="2" charset="-122"/>
                <a:cs typeface="Times New Roman" pitchFamily="18" charset="0"/>
              </a:rPr>
              <a:t>Tile</a:t>
            </a:r>
            <a:r>
              <a:rPr lang="zh-CN" altLang="en-US" dirty="0">
                <a:ea typeface="宋体" pitchFamily="2" charset="-122"/>
                <a:cs typeface="Times New Roman" pitchFamily="18" charset="0"/>
              </a:rPr>
              <a:t> </a:t>
            </a:r>
            <a:r>
              <a:rPr lang="en-US" altLang="zh-CN" dirty="0">
                <a:ea typeface="宋体" pitchFamily="2" charset="-122"/>
                <a:cs typeface="Times New Roman" pitchFamily="18" charset="0"/>
              </a:rPr>
              <a:t>Benchmarking</a:t>
            </a:r>
            <a:endParaRPr lang="zh-CN" altLang="en-US" dirty="0">
              <a:ea typeface="宋体" pitchFamily="2" charset="-122"/>
              <a:cs typeface="Times New Roman" pitchFamily="18" charset="0"/>
            </a:endParaRPr>
          </a:p>
        </p:txBody>
      </p:sp>
      <p:pic>
        <p:nvPicPr>
          <p:cNvPr id="2" name="Picture 1">
            <a:extLst>
              <a:ext uri="{FF2B5EF4-FFF2-40B4-BE49-F238E27FC236}">
                <a16:creationId xmlns:a16="http://schemas.microsoft.com/office/drawing/2014/main" xmlns="" id="{009457AC-0373-B54F-9D4E-E01559EB8990}"/>
              </a:ext>
            </a:extLst>
          </p:cNvPr>
          <p:cNvPicPr>
            <a:picLocks noChangeAspect="1"/>
          </p:cNvPicPr>
          <p:nvPr/>
        </p:nvPicPr>
        <p:blipFill>
          <a:blip r:embed="rId3"/>
          <a:stretch>
            <a:fillRect/>
          </a:stretch>
        </p:blipFill>
        <p:spPr>
          <a:xfrm>
            <a:off x="3733800" y="2775528"/>
            <a:ext cx="5045773" cy="3015672"/>
          </a:xfrm>
          <a:prstGeom prst="rect">
            <a:avLst/>
          </a:prstGeom>
        </p:spPr>
      </p:pic>
      <p:sp>
        <p:nvSpPr>
          <p:cNvPr id="3" name="TextBox 2">
            <a:extLst>
              <a:ext uri="{FF2B5EF4-FFF2-40B4-BE49-F238E27FC236}">
                <a16:creationId xmlns:a16="http://schemas.microsoft.com/office/drawing/2014/main" xmlns="" id="{D5D150A6-249D-114B-9AD1-211BC49108BE}"/>
              </a:ext>
            </a:extLst>
          </p:cNvPr>
          <p:cNvSpPr txBox="1"/>
          <p:nvPr/>
        </p:nvSpPr>
        <p:spPr>
          <a:xfrm>
            <a:off x="762000" y="1875971"/>
            <a:ext cx="7673109" cy="923330"/>
          </a:xfrm>
          <a:prstGeom prst="rect">
            <a:avLst/>
          </a:prstGeom>
          <a:noFill/>
        </p:spPr>
        <p:txBody>
          <a:bodyPr wrap="square" rtlCol="0">
            <a:spAutoFit/>
          </a:bodyPr>
          <a:lstStyle/>
          <a:p>
            <a:r>
              <a:rPr lang="en-US" altLang="zh-CN" b="1" dirty="0"/>
              <a:t>Definition</a:t>
            </a:r>
            <a:r>
              <a:rPr lang="en-US" altLang="zh-CN" dirty="0"/>
              <a:t>:</a:t>
            </a:r>
            <a:r>
              <a:rPr lang="zh-CN" altLang="en-US" dirty="0"/>
              <a:t> </a:t>
            </a:r>
            <a:r>
              <a:rPr lang="en-US" dirty="0"/>
              <a:t>Job title benchmarking (JTB) aims at matching job titles with similar expertise levels across various companies. </a:t>
            </a:r>
          </a:p>
          <a:p>
            <a:endParaRPr lang="en-US" dirty="0"/>
          </a:p>
        </p:txBody>
      </p:sp>
      <p:sp>
        <p:nvSpPr>
          <p:cNvPr id="5" name="Rectangle 4"/>
          <p:cNvSpPr/>
          <p:nvPr/>
        </p:nvSpPr>
        <p:spPr>
          <a:xfrm>
            <a:off x="685800" y="3046274"/>
            <a:ext cx="2948710" cy="1754326"/>
          </a:xfrm>
          <a:prstGeom prst="rect">
            <a:avLst/>
          </a:prstGeom>
        </p:spPr>
        <p:txBody>
          <a:bodyPr wrap="square">
            <a:spAutoFit/>
          </a:bodyPr>
          <a:lstStyle/>
          <a:p>
            <a:pPr>
              <a:lnSpc>
                <a:spcPct val="150000"/>
              </a:lnSpc>
            </a:pPr>
            <a:r>
              <a:rPr lang="en-US" altLang="zh-CN" dirty="0" smtClean="0"/>
              <a:t>Applications</a:t>
            </a:r>
            <a:r>
              <a:rPr lang="zh-CN" altLang="en-US" dirty="0" smtClean="0"/>
              <a:t> </a:t>
            </a:r>
            <a:r>
              <a:rPr lang="en-US" altLang="zh-CN" dirty="0" smtClean="0"/>
              <a:t>of</a:t>
            </a:r>
            <a:r>
              <a:rPr lang="zh-CN" altLang="en-US" dirty="0" smtClean="0"/>
              <a:t> </a:t>
            </a:r>
            <a:r>
              <a:rPr lang="en-US" altLang="zh-CN" dirty="0" smtClean="0"/>
              <a:t>JTB:</a:t>
            </a:r>
            <a:endParaRPr lang="en-US" dirty="0" smtClean="0"/>
          </a:p>
          <a:p>
            <a:pPr marL="285750" indent="-285750">
              <a:lnSpc>
                <a:spcPct val="150000"/>
              </a:lnSpc>
              <a:buFont typeface="Arial" charset="0"/>
              <a:buChar char="•"/>
            </a:pPr>
            <a:r>
              <a:rPr lang="en-US" dirty="0" smtClean="0"/>
              <a:t>Talent recruitment</a:t>
            </a:r>
          </a:p>
          <a:p>
            <a:pPr marL="285750" indent="-285750">
              <a:lnSpc>
                <a:spcPct val="150000"/>
              </a:lnSpc>
              <a:buFont typeface="Arial" charset="0"/>
              <a:buChar char="•"/>
            </a:pPr>
            <a:r>
              <a:rPr lang="en-US" dirty="0" smtClean="0"/>
              <a:t>Salary Calibration</a:t>
            </a:r>
          </a:p>
          <a:p>
            <a:pPr marL="285750" indent="-285750">
              <a:lnSpc>
                <a:spcPct val="150000"/>
              </a:lnSpc>
              <a:buFont typeface="Arial" charset="0"/>
              <a:buChar char="•"/>
            </a:pPr>
            <a:r>
              <a:rPr lang="en-US" dirty="0" smtClean="0"/>
              <a:t>Job </a:t>
            </a:r>
            <a:r>
              <a:rPr lang="en-US" dirty="0"/>
              <a:t>recommendation </a:t>
            </a:r>
          </a:p>
        </p:txBody>
      </p:sp>
      <p:sp>
        <p:nvSpPr>
          <p:cNvPr id="8" name="TextBox 7">
            <a:extLst>
              <a:ext uri="{FF2B5EF4-FFF2-40B4-BE49-F238E27FC236}">
                <a16:creationId xmlns:a16="http://schemas.microsoft.com/office/drawing/2014/main" xmlns="" id="{1EACB4DB-CAFB-654F-8A6B-CA316546BAFC}"/>
              </a:ext>
            </a:extLst>
          </p:cNvPr>
          <p:cNvSpPr txBox="1"/>
          <p:nvPr/>
        </p:nvSpPr>
        <p:spPr>
          <a:xfrm>
            <a:off x="4380496" y="5847772"/>
            <a:ext cx="3517566" cy="461665"/>
          </a:xfrm>
          <a:prstGeom prst="rect">
            <a:avLst/>
          </a:prstGeom>
          <a:noFill/>
        </p:spPr>
        <p:txBody>
          <a:bodyPr wrap="none" rtlCol="0">
            <a:spAutoFit/>
          </a:bodyPr>
          <a:lstStyle/>
          <a:p>
            <a:r>
              <a:rPr lang="en-US" altLang="zh-CN" sz="1200" dirty="0" smtClean="0"/>
              <a:t>Figure</a:t>
            </a:r>
            <a:r>
              <a:rPr lang="zh-CN" altLang="en-US" sz="1200" dirty="0" smtClean="0"/>
              <a:t> </a:t>
            </a:r>
            <a:r>
              <a:rPr lang="en-US" altLang="zh-CN" sz="1200" dirty="0" smtClean="0"/>
              <a:t>1:</a:t>
            </a:r>
            <a:r>
              <a:rPr lang="zh-CN" altLang="en-US" sz="1200" dirty="0" smtClean="0"/>
              <a:t> </a:t>
            </a:r>
            <a:r>
              <a:rPr lang="en-US" altLang="zh-CN" sz="1200" dirty="0" smtClean="0"/>
              <a:t>An</a:t>
            </a:r>
            <a:r>
              <a:rPr lang="zh-CN" altLang="en-US" sz="1200" dirty="0" smtClean="0"/>
              <a:t> </a:t>
            </a:r>
            <a:r>
              <a:rPr lang="en-US" altLang="zh-CN" sz="1200" dirty="0" smtClean="0"/>
              <a:t>example</a:t>
            </a:r>
            <a:r>
              <a:rPr lang="zh-CN" altLang="en-US" sz="1200" dirty="0" smtClean="0"/>
              <a:t> </a:t>
            </a:r>
            <a:r>
              <a:rPr lang="en-US" altLang="zh-CN" sz="1200" dirty="0" smtClean="0"/>
              <a:t>of</a:t>
            </a:r>
            <a:r>
              <a:rPr lang="zh-CN" altLang="en-US" sz="1200" dirty="0" smtClean="0"/>
              <a:t> </a:t>
            </a:r>
            <a:r>
              <a:rPr lang="en-US" altLang="zh-CN" sz="1200" dirty="0" smtClean="0"/>
              <a:t>JTB</a:t>
            </a:r>
            <a:r>
              <a:rPr lang="zh-CN" altLang="en-US" sz="1200" dirty="0" smtClean="0"/>
              <a:t> </a:t>
            </a:r>
            <a:r>
              <a:rPr lang="en-US" altLang="zh-CN" sz="1200" dirty="0" smtClean="0"/>
              <a:t>in</a:t>
            </a:r>
            <a:r>
              <a:rPr lang="zh-CN" altLang="en-US" sz="1200" dirty="0" smtClean="0"/>
              <a:t> </a:t>
            </a:r>
            <a:r>
              <a:rPr lang="en-US" altLang="zh-CN" sz="1200" dirty="0" smtClean="0"/>
              <a:t>IT</a:t>
            </a:r>
            <a:r>
              <a:rPr lang="zh-CN" altLang="en-US" sz="1200" dirty="0" smtClean="0"/>
              <a:t> </a:t>
            </a:r>
            <a:r>
              <a:rPr lang="en-US" altLang="zh-CN" sz="1200" dirty="0" smtClean="0"/>
              <a:t>industry.</a:t>
            </a:r>
          </a:p>
          <a:p>
            <a:pPr algn="ctr"/>
            <a:r>
              <a:rPr lang="zh-CN" altLang="en-US" sz="1200" dirty="0" smtClean="0"/>
              <a:t> </a:t>
            </a:r>
            <a:r>
              <a:rPr lang="en-US" sz="1200" dirty="0">
                <a:hlinkClick r:id="rId4"/>
              </a:rPr>
              <a:t>https://levelsfyi.com/</a:t>
            </a:r>
            <a:endParaRPr lang="en-US" sz="1200" dirty="0"/>
          </a:p>
        </p:txBody>
      </p:sp>
    </p:spTree>
    <p:extLst>
      <p:ext uri="{BB962C8B-B14F-4D97-AF65-F5344CB8AC3E}">
        <p14:creationId xmlns:p14="http://schemas.microsoft.com/office/powerpoint/2010/main" val="18926565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4</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3200" b="1" dirty="0">
                <a:solidFill>
                  <a:schemeClr val="tx2"/>
                </a:solidFill>
                <a:latin typeface="Palatino Linotype" pitchFamily="18" charset="0"/>
                <a:ea typeface="宋体" pitchFamily="2" charset="-122"/>
              </a:rPr>
              <a:t>Introduction</a:t>
            </a:r>
          </a:p>
        </p:txBody>
      </p:sp>
      <p:sp>
        <p:nvSpPr>
          <p:cNvPr id="10" name="Rectangle 9">
            <a:extLst>
              <a:ext uri="{FF2B5EF4-FFF2-40B4-BE49-F238E27FC236}">
                <a16:creationId xmlns:a16="http://schemas.microsoft.com/office/drawing/2014/main" xmlns="" id="{5F11B631-A4CB-3844-85A7-A5CF56ADD32D}"/>
              </a:ext>
            </a:extLst>
          </p:cNvPr>
          <p:cNvSpPr/>
          <p:nvPr/>
        </p:nvSpPr>
        <p:spPr>
          <a:xfrm>
            <a:off x="782782" y="1396425"/>
            <a:ext cx="7810500" cy="584775"/>
          </a:xfrm>
          <a:prstGeom prst="rect">
            <a:avLst/>
          </a:prstGeom>
        </p:spPr>
        <p:txBody>
          <a:bodyPr wrap="square">
            <a:spAutoFit/>
          </a:bodyPr>
          <a:lstStyle/>
          <a:p>
            <a:r>
              <a:rPr lang="en-US" sz="1600" dirty="0"/>
              <a:t>Traditional JTB relies heavily on market surveys, which are</a:t>
            </a:r>
            <a:r>
              <a:rPr lang="zh-CN" altLang="en-US" sz="1600" dirty="0"/>
              <a:t> </a:t>
            </a:r>
            <a:r>
              <a:rPr lang="en-US" sz="1600" dirty="0"/>
              <a:t>expensive and labor intensive. </a:t>
            </a:r>
          </a:p>
        </p:txBody>
      </p:sp>
      <p:sp>
        <p:nvSpPr>
          <p:cNvPr id="16" name="Rectangle 15">
            <a:extLst>
              <a:ext uri="{FF2B5EF4-FFF2-40B4-BE49-F238E27FC236}">
                <a16:creationId xmlns:a16="http://schemas.microsoft.com/office/drawing/2014/main" xmlns="" id="{C2580931-60EF-7C4B-82A7-9821A625D680}"/>
              </a:ext>
            </a:extLst>
          </p:cNvPr>
          <p:cNvSpPr/>
          <p:nvPr/>
        </p:nvSpPr>
        <p:spPr>
          <a:xfrm>
            <a:off x="778296" y="2325101"/>
            <a:ext cx="3332018" cy="2627899"/>
          </a:xfrm>
          <a:prstGeom prst="rect">
            <a:avLst/>
          </a:prstGeom>
        </p:spPr>
        <p:txBody>
          <a:bodyPr wrap="square" anchor="ctr">
            <a:spAutoFit/>
          </a:bodyPr>
          <a:lstStyle/>
          <a:p>
            <a:pPr marL="72000">
              <a:lnSpc>
                <a:spcPct val="150000"/>
              </a:lnSpc>
            </a:pPr>
            <a:r>
              <a:rPr lang="en-US" sz="1600" dirty="0"/>
              <a:t>Recently, the emergence of Online</a:t>
            </a:r>
            <a:r>
              <a:rPr lang="zh-CN" altLang="en-US" sz="1600" dirty="0"/>
              <a:t> </a:t>
            </a:r>
            <a:r>
              <a:rPr lang="en-US" sz="1600" dirty="0"/>
              <a:t>Professional Network (OPN) helped to accumulate a large number</a:t>
            </a:r>
            <a:r>
              <a:rPr lang="zh-CN" altLang="en-US" sz="1600" dirty="0"/>
              <a:t> </a:t>
            </a:r>
            <a:r>
              <a:rPr lang="en-US" sz="1600" dirty="0"/>
              <a:t>of career records, which provide an unparalleled opportunity for a</a:t>
            </a:r>
            <a:r>
              <a:rPr lang="zh-CN" altLang="en-US" sz="1600" dirty="0"/>
              <a:t> </a:t>
            </a:r>
            <a:r>
              <a:rPr lang="en-US" sz="1600" dirty="0"/>
              <a:t>new paradigm of JTB. </a:t>
            </a:r>
          </a:p>
        </p:txBody>
      </p:sp>
      <p:sp>
        <p:nvSpPr>
          <p:cNvPr id="17" name="TextBox 16">
            <a:extLst>
              <a:ext uri="{FF2B5EF4-FFF2-40B4-BE49-F238E27FC236}">
                <a16:creationId xmlns:a16="http://schemas.microsoft.com/office/drawing/2014/main" xmlns="" id="{1EACB4DB-CAFB-654F-8A6B-CA316546BAFC}"/>
              </a:ext>
            </a:extLst>
          </p:cNvPr>
          <p:cNvSpPr txBox="1"/>
          <p:nvPr/>
        </p:nvSpPr>
        <p:spPr>
          <a:xfrm>
            <a:off x="5105400" y="4925598"/>
            <a:ext cx="3810000" cy="430887"/>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smtClean="0"/>
              <a:t>2:</a:t>
            </a:r>
            <a:r>
              <a:rPr lang="zh-CN" altLang="en-US" sz="1100" dirty="0" smtClean="0"/>
              <a:t> </a:t>
            </a:r>
            <a:r>
              <a:rPr lang="en-US" altLang="zh-CN" sz="1100" dirty="0" smtClean="0"/>
              <a:t>Multiple</a:t>
            </a:r>
            <a:r>
              <a:rPr lang="zh-CN" altLang="en-US" sz="1100" dirty="0" smtClean="0"/>
              <a:t> </a:t>
            </a:r>
            <a:r>
              <a:rPr lang="en-US" altLang="zh-CN" sz="1100" dirty="0" smtClean="0"/>
              <a:t>individuals‘</a:t>
            </a:r>
            <a:r>
              <a:rPr lang="zh-CN" altLang="en-US" sz="1100" dirty="0" smtClean="0"/>
              <a:t> </a:t>
            </a:r>
            <a:r>
              <a:rPr lang="en-US" altLang="zh-CN" sz="1100" dirty="0" smtClean="0"/>
              <a:t>job</a:t>
            </a:r>
            <a:r>
              <a:rPr lang="zh-CN" altLang="en-US" sz="1100" dirty="0" smtClean="0"/>
              <a:t> </a:t>
            </a:r>
            <a:r>
              <a:rPr lang="en-US" altLang="zh-CN" sz="1100" dirty="0" smtClean="0"/>
              <a:t>transitions</a:t>
            </a:r>
            <a:r>
              <a:rPr lang="zh-CN" altLang="en-US" sz="1100" dirty="0" smtClean="0"/>
              <a:t> </a:t>
            </a:r>
            <a:r>
              <a:rPr lang="en-US" altLang="zh-CN" sz="1100" dirty="0" smtClean="0"/>
              <a:t>collected</a:t>
            </a:r>
            <a:r>
              <a:rPr lang="zh-CN" altLang="en-US" sz="1100" dirty="0" smtClean="0"/>
              <a:t> </a:t>
            </a:r>
            <a:r>
              <a:rPr lang="en-US" altLang="zh-CN" sz="1100" dirty="0" smtClean="0"/>
              <a:t>from</a:t>
            </a:r>
            <a:r>
              <a:rPr lang="zh-CN" altLang="en-US" sz="1100" dirty="0" smtClean="0"/>
              <a:t> </a:t>
            </a:r>
            <a:r>
              <a:rPr lang="en-US" altLang="zh-CN" sz="1100" dirty="0" smtClean="0"/>
              <a:t>LinkedIn,</a:t>
            </a:r>
            <a:r>
              <a:rPr lang="zh-CN" altLang="en-US" sz="1100" dirty="0" smtClean="0"/>
              <a:t> </a:t>
            </a:r>
            <a:r>
              <a:rPr lang="en-US" altLang="zh-CN" sz="1100" dirty="0" smtClean="0"/>
              <a:t>a</a:t>
            </a:r>
            <a:r>
              <a:rPr lang="zh-CN" altLang="en-US" sz="1100" dirty="0" smtClean="0"/>
              <a:t> </a:t>
            </a:r>
            <a:r>
              <a:rPr lang="en-US" altLang="zh-CN" sz="1100" dirty="0" smtClean="0"/>
              <a:t>major</a:t>
            </a:r>
            <a:r>
              <a:rPr lang="zh-CN" altLang="en-US" sz="1100" dirty="0" smtClean="0"/>
              <a:t> </a:t>
            </a:r>
            <a:r>
              <a:rPr lang="en-US" altLang="zh-CN" sz="1100" dirty="0" smtClean="0"/>
              <a:t>OPN</a:t>
            </a:r>
            <a:r>
              <a:rPr lang="zh-CN" altLang="en-US" sz="1100" dirty="0" smtClean="0"/>
              <a:t> </a:t>
            </a:r>
            <a:r>
              <a:rPr lang="en-US" altLang="zh-CN" sz="1100" dirty="0" smtClean="0"/>
              <a:t>provider.</a:t>
            </a:r>
            <a:endParaRPr lang="en-US" sz="1100" dirty="0"/>
          </a:p>
        </p:txBody>
      </p:sp>
      <p:pic>
        <p:nvPicPr>
          <p:cNvPr id="8" name="Picture 7">
            <a:extLst>
              <a:ext uri="{FF2B5EF4-FFF2-40B4-BE49-F238E27FC236}">
                <a16:creationId xmlns:a16="http://schemas.microsoft.com/office/drawing/2014/main" xmlns="" id="{0ED85AB0-2A5B-E043-A2F1-4042E18328E5}"/>
              </a:ext>
            </a:extLst>
          </p:cNvPr>
          <p:cNvPicPr>
            <a:picLocks noChangeAspect="1"/>
          </p:cNvPicPr>
          <p:nvPr/>
        </p:nvPicPr>
        <p:blipFill>
          <a:blip r:embed="rId3"/>
          <a:stretch>
            <a:fillRect/>
          </a:stretch>
        </p:blipFill>
        <p:spPr>
          <a:xfrm>
            <a:off x="4876800" y="2209800"/>
            <a:ext cx="3556007" cy="2544136"/>
          </a:xfrm>
          <a:prstGeom prst="rect">
            <a:avLst/>
          </a:prstGeom>
          <a:ln>
            <a:noFill/>
            <a:prstDash val="sysDash"/>
          </a:ln>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34941719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5</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3200" b="1" dirty="0" smtClean="0">
                <a:solidFill>
                  <a:schemeClr val="tx2"/>
                </a:solidFill>
                <a:latin typeface="Palatino Linotype" pitchFamily="18" charset="0"/>
                <a:ea typeface="宋体" pitchFamily="2" charset="-122"/>
              </a:rPr>
              <a:t>Introduction</a:t>
            </a:r>
            <a:endParaRPr lang="en-US" altLang="zh-CN" sz="3200" b="1" dirty="0">
              <a:solidFill>
                <a:schemeClr val="tx2"/>
              </a:solidFill>
              <a:latin typeface="Palatino Linotype" pitchFamily="18" charset="0"/>
              <a:ea typeface="宋体" pitchFamily="2" charset="-122"/>
            </a:endParaRPr>
          </a:p>
        </p:txBody>
      </p:sp>
      <p:sp>
        <p:nvSpPr>
          <p:cNvPr id="2" name="矩形 1">
            <a:extLst>
              <a:ext uri="{FF2B5EF4-FFF2-40B4-BE49-F238E27FC236}">
                <a16:creationId xmlns:a16="http://schemas.microsoft.com/office/drawing/2014/main" xmlns="" id="{95500367-AC53-AF48-9E62-1C2429EB0278}"/>
              </a:ext>
            </a:extLst>
          </p:cNvPr>
          <p:cNvSpPr/>
          <p:nvPr/>
        </p:nvSpPr>
        <p:spPr>
          <a:xfrm>
            <a:off x="3048000" y="1298513"/>
            <a:ext cx="2634696" cy="369332"/>
          </a:xfrm>
          <a:prstGeom prst="rect">
            <a:avLst/>
          </a:prstGeom>
        </p:spPr>
        <p:txBody>
          <a:bodyPr wrap="none">
            <a:spAutoFit/>
          </a:bodyPr>
          <a:lstStyle/>
          <a:p>
            <a:r>
              <a:rPr lang="en-US" altLang="zh-CN" dirty="0">
                <a:ea typeface="宋体" pitchFamily="2" charset="-122"/>
                <a:cs typeface="Times New Roman" pitchFamily="18" charset="0"/>
              </a:rPr>
              <a:t>Framework</a:t>
            </a:r>
            <a:r>
              <a:rPr lang="zh-CN" altLang="en-US" dirty="0">
                <a:ea typeface="宋体" pitchFamily="2" charset="-122"/>
                <a:cs typeface="Times New Roman" pitchFamily="18" charset="0"/>
              </a:rPr>
              <a:t> </a:t>
            </a:r>
            <a:r>
              <a:rPr lang="en-US" altLang="zh-CN" dirty="0">
                <a:ea typeface="宋体" pitchFamily="2" charset="-122"/>
                <a:cs typeface="Times New Roman" pitchFamily="18" charset="0"/>
              </a:rPr>
              <a:t>Overview</a:t>
            </a:r>
            <a:endParaRPr lang="zh-CN" altLang="en-US" dirty="0"/>
          </a:p>
        </p:txBody>
      </p:sp>
      <p:pic>
        <p:nvPicPr>
          <p:cNvPr id="7" name="Picture 6">
            <a:extLst>
              <a:ext uri="{FF2B5EF4-FFF2-40B4-BE49-F238E27FC236}">
                <a16:creationId xmlns:a16="http://schemas.microsoft.com/office/drawing/2014/main" xmlns="" id="{74949127-A55C-DA4F-8EA4-63D8F36EBC74}"/>
              </a:ext>
              <a:ext uri="{C183D7F6-B498-43B3-948B-1728B52AA6E4}">
                <adec:decorative xmlns:adec="http://schemas.microsoft.com/office/drawing/2017/decorative" xmlns="" val="0"/>
              </a:ext>
            </a:extLst>
          </p:cNvPr>
          <p:cNvPicPr>
            <a:picLocks noChangeAspect="1"/>
          </p:cNvPicPr>
          <p:nvPr/>
        </p:nvPicPr>
        <p:blipFill>
          <a:blip r:embed="rId3"/>
          <a:stretch>
            <a:fillRect/>
          </a:stretch>
        </p:blipFill>
        <p:spPr>
          <a:xfrm>
            <a:off x="381000" y="3429000"/>
            <a:ext cx="8482361" cy="1924166"/>
          </a:xfrm>
          <a:prstGeom prst="rect">
            <a:avLst/>
          </a:prstGeom>
        </p:spPr>
      </p:pic>
      <p:sp>
        <p:nvSpPr>
          <p:cNvPr id="5" name="TextBox 4"/>
          <p:cNvSpPr txBox="1"/>
          <p:nvPr/>
        </p:nvSpPr>
        <p:spPr>
          <a:xfrm flipH="1">
            <a:off x="511097" y="1784804"/>
            <a:ext cx="7489902" cy="1384995"/>
          </a:xfrm>
          <a:prstGeom prst="rect">
            <a:avLst/>
          </a:prstGeom>
          <a:noFill/>
        </p:spPr>
        <p:txBody>
          <a:bodyPr wrap="square" rtlCol="0">
            <a:spAutoFit/>
          </a:bodyPr>
          <a:lstStyle/>
          <a:p>
            <a:pPr marL="171450" indent="-171450">
              <a:lnSpc>
                <a:spcPct val="150000"/>
              </a:lnSpc>
              <a:buFont typeface="Arial" charset="0"/>
              <a:buChar char="•"/>
            </a:pPr>
            <a:r>
              <a:rPr lang="en-US" altLang="zh-CN" sz="1400" dirty="0" smtClean="0"/>
              <a:t>Collect</a:t>
            </a:r>
            <a:r>
              <a:rPr lang="zh-CN" altLang="en-US" sz="1400" dirty="0" smtClean="0"/>
              <a:t> </a:t>
            </a:r>
            <a:r>
              <a:rPr lang="en-US" altLang="zh-CN" sz="1400" dirty="0" smtClean="0"/>
              <a:t>career</a:t>
            </a:r>
            <a:r>
              <a:rPr lang="zh-CN" altLang="en-US" sz="1400" dirty="0" smtClean="0"/>
              <a:t> </a:t>
            </a:r>
            <a:r>
              <a:rPr lang="en-US" altLang="zh-CN" sz="1400" dirty="0" smtClean="0"/>
              <a:t>profiles</a:t>
            </a:r>
            <a:endParaRPr lang="en-US" altLang="zh-CN" sz="1400" dirty="0"/>
          </a:p>
          <a:p>
            <a:pPr marL="171450" indent="-171450">
              <a:lnSpc>
                <a:spcPct val="150000"/>
              </a:lnSpc>
              <a:buFont typeface="Arial" charset="0"/>
              <a:buChar char="•"/>
            </a:pPr>
            <a:r>
              <a:rPr lang="en-US" altLang="zh-CN" sz="1400" dirty="0" smtClean="0"/>
              <a:t>Extract</a:t>
            </a:r>
            <a:r>
              <a:rPr lang="zh-CN" altLang="en-US" sz="1400" dirty="0" smtClean="0"/>
              <a:t> </a:t>
            </a:r>
            <a:r>
              <a:rPr lang="en-US" altLang="zh-CN" sz="1400" dirty="0" smtClean="0"/>
              <a:t>and</a:t>
            </a:r>
            <a:r>
              <a:rPr lang="zh-CN" altLang="en-US" sz="1400" dirty="0" smtClean="0"/>
              <a:t> </a:t>
            </a:r>
            <a:r>
              <a:rPr lang="en-US" altLang="zh-CN" sz="1400" dirty="0"/>
              <a:t>a</a:t>
            </a:r>
            <a:r>
              <a:rPr lang="en-US" altLang="zh-CN" sz="1400" dirty="0" smtClean="0"/>
              <a:t>ggregate</a:t>
            </a:r>
            <a:r>
              <a:rPr lang="zh-CN" altLang="en-US" sz="1400" dirty="0" smtClean="0"/>
              <a:t> </a:t>
            </a:r>
            <a:r>
              <a:rPr lang="en-US" altLang="zh-CN" sz="1400" dirty="0" smtClean="0"/>
              <a:t>job</a:t>
            </a:r>
            <a:r>
              <a:rPr lang="zh-CN" altLang="en-US" sz="1400" dirty="0" smtClean="0"/>
              <a:t> </a:t>
            </a:r>
            <a:r>
              <a:rPr lang="en-US" altLang="zh-CN" sz="1400" dirty="0" smtClean="0"/>
              <a:t>titles,</a:t>
            </a:r>
            <a:r>
              <a:rPr lang="zh-CN" altLang="en-US" sz="1400" dirty="0" smtClean="0"/>
              <a:t> </a:t>
            </a:r>
            <a:r>
              <a:rPr lang="en-US" altLang="zh-CN" sz="1400" dirty="0" smtClean="0"/>
              <a:t>build</a:t>
            </a:r>
            <a:r>
              <a:rPr lang="zh-CN" altLang="en-US" sz="1400" dirty="0" smtClean="0"/>
              <a:t> </a:t>
            </a:r>
            <a:r>
              <a:rPr lang="en-US" altLang="zh-CN" sz="1400" dirty="0" smtClean="0"/>
              <a:t>Job</a:t>
            </a:r>
            <a:r>
              <a:rPr lang="zh-CN" altLang="en-US" sz="1400" dirty="0" smtClean="0"/>
              <a:t> </a:t>
            </a:r>
            <a:r>
              <a:rPr lang="en-US" altLang="zh-CN" sz="1400" dirty="0" smtClean="0"/>
              <a:t>Graph</a:t>
            </a:r>
          </a:p>
          <a:p>
            <a:pPr marL="171450" indent="-171450">
              <a:lnSpc>
                <a:spcPct val="150000"/>
              </a:lnSpc>
              <a:buFont typeface="Arial" charset="0"/>
              <a:buChar char="•"/>
            </a:pPr>
            <a:r>
              <a:rPr lang="en-US" altLang="zh-CN" sz="1400" dirty="0" smtClean="0"/>
              <a:t>Multi-view</a:t>
            </a:r>
            <a:r>
              <a:rPr lang="zh-CN" altLang="en-US" sz="1400" dirty="0" smtClean="0"/>
              <a:t> </a:t>
            </a:r>
            <a:r>
              <a:rPr lang="en-US" altLang="zh-CN" sz="1400" dirty="0" smtClean="0"/>
              <a:t>representation</a:t>
            </a:r>
            <a:r>
              <a:rPr lang="zh-CN" altLang="en-US" sz="1400" dirty="0" smtClean="0"/>
              <a:t> </a:t>
            </a:r>
            <a:r>
              <a:rPr lang="en-US" altLang="zh-CN" sz="1400" dirty="0" smtClean="0"/>
              <a:t>learning</a:t>
            </a:r>
            <a:r>
              <a:rPr lang="zh-CN" altLang="en-US" sz="1400" dirty="0" smtClean="0"/>
              <a:t> </a:t>
            </a:r>
            <a:r>
              <a:rPr lang="en-US" altLang="zh-CN" sz="1400" dirty="0" smtClean="0"/>
              <a:t>for</a:t>
            </a:r>
            <a:r>
              <a:rPr lang="zh-CN" altLang="en-US" sz="1400" dirty="0" smtClean="0"/>
              <a:t> </a:t>
            </a:r>
            <a:r>
              <a:rPr lang="en-US" altLang="zh-CN" sz="1400" dirty="0" smtClean="0"/>
              <a:t>nodes</a:t>
            </a:r>
            <a:r>
              <a:rPr lang="zh-CN" altLang="en-US" sz="1400" dirty="0" smtClean="0"/>
              <a:t> </a:t>
            </a:r>
            <a:r>
              <a:rPr lang="en-US" altLang="zh-CN" sz="1400" dirty="0" smtClean="0"/>
              <a:t>on</a:t>
            </a:r>
            <a:r>
              <a:rPr lang="zh-CN" altLang="en-US" sz="1400" dirty="0" smtClean="0"/>
              <a:t> </a:t>
            </a:r>
            <a:r>
              <a:rPr lang="en-US" altLang="zh-CN" sz="1400" dirty="0" smtClean="0"/>
              <a:t>Job</a:t>
            </a:r>
            <a:r>
              <a:rPr lang="zh-CN" altLang="en-US" sz="1400" dirty="0" smtClean="0"/>
              <a:t> </a:t>
            </a:r>
            <a:r>
              <a:rPr lang="en-US" altLang="zh-CN" sz="1400" dirty="0" smtClean="0"/>
              <a:t>Graph</a:t>
            </a:r>
          </a:p>
          <a:p>
            <a:pPr marL="171450" indent="-171450">
              <a:lnSpc>
                <a:spcPct val="150000"/>
              </a:lnSpc>
              <a:buFont typeface="Arial" charset="0"/>
              <a:buChar char="•"/>
            </a:pPr>
            <a:r>
              <a:rPr lang="en-US" altLang="zh-CN" sz="1400" dirty="0" smtClean="0"/>
              <a:t>Perform</a:t>
            </a:r>
            <a:r>
              <a:rPr lang="zh-CN" altLang="en-US" sz="1400" dirty="0" smtClean="0"/>
              <a:t> </a:t>
            </a:r>
            <a:r>
              <a:rPr lang="en-US" altLang="zh-CN" sz="1400" dirty="0" smtClean="0"/>
              <a:t>link</a:t>
            </a:r>
            <a:r>
              <a:rPr lang="zh-CN" altLang="en-US" sz="1400" dirty="0" smtClean="0"/>
              <a:t> </a:t>
            </a:r>
            <a:r>
              <a:rPr lang="en-US" altLang="zh-CN" sz="1400" dirty="0" smtClean="0"/>
              <a:t>prediction</a:t>
            </a:r>
            <a:r>
              <a:rPr lang="zh-CN" altLang="en-US" sz="1400" dirty="0" smtClean="0"/>
              <a:t> </a:t>
            </a:r>
            <a:r>
              <a:rPr lang="en-US" altLang="zh-CN" sz="1400" dirty="0" smtClean="0"/>
              <a:t>using</a:t>
            </a:r>
            <a:r>
              <a:rPr lang="zh-CN" altLang="en-US" sz="1400" dirty="0" smtClean="0"/>
              <a:t> </a:t>
            </a:r>
            <a:r>
              <a:rPr lang="en-US" altLang="zh-CN" sz="1400" dirty="0" smtClean="0"/>
              <a:t>the</a:t>
            </a:r>
            <a:r>
              <a:rPr lang="zh-CN" altLang="en-US" sz="1400" dirty="0" smtClean="0"/>
              <a:t> </a:t>
            </a:r>
            <a:r>
              <a:rPr lang="en-US" altLang="zh-CN" sz="1400" dirty="0" smtClean="0"/>
              <a:t>representations</a:t>
            </a:r>
            <a:r>
              <a:rPr lang="zh-CN" altLang="en-US" sz="1400" dirty="0" smtClean="0"/>
              <a:t> </a:t>
            </a:r>
            <a:r>
              <a:rPr lang="en-US" altLang="zh-CN" sz="1400" dirty="0" smtClean="0"/>
              <a:t>to</a:t>
            </a:r>
            <a:r>
              <a:rPr lang="zh-CN" altLang="en-US" sz="1400" dirty="0" smtClean="0"/>
              <a:t> </a:t>
            </a:r>
            <a:r>
              <a:rPr lang="en-US" altLang="zh-CN" sz="1400" dirty="0" smtClean="0"/>
              <a:t>enrich</a:t>
            </a:r>
            <a:r>
              <a:rPr lang="zh-CN" altLang="en-US" sz="1400" dirty="0" smtClean="0"/>
              <a:t> </a:t>
            </a:r>
            <a:r>
              <a:rPr lang="en-US" altLang="zh-CN" sz="1400" dirty="0" smtClean="0"/>
              <a:t>Job</a:t>
            </a:r>
            <a:r>
              <a:rPr lang="zh-CN" altLang="en-US" sz="1400" dirty="0" smtClean="0"/>
              <a:t> </a:t>
            </a:r>
            <a:r>
              <a:rPr lang="en-US" altLang="zh-CN" sz="1400" dirty="0" smtClean="0"/>
              <a:t>Graph</a:t>
            </a:r>
            <a:endParaRPr lang="en-US" sz="1400" dirty="0"/>
          </a:p>
        </p:txBody>
      </p:sp>
      <p:sp>
        <p:nvSpPr>
          <p:cNvPr id="9" name="TextBox 8">
            <a:extLst>
              <a:ext uri="{FF2B5EF4-FFF2-40B4-BE49-F238E27FC236}">
                <a16:creationId xmlns:a16="http://schemas.microsoft.com/office/drawing/2014/main" xmlns="" id="{1EACB4DB-CAFB-654F-8A6B-CA316546BAFC}"/>
              </a:ext>
            </a:extLst>
          </p:cNvPr>
          <p:cNvSpPr txBox="1"/>
          <p:nvPr/>
        </p:nvSpPr>
        <p:spPr>
          <a:xfrm>
            <a:off x="2743200" y="5453390"/>
            <a:ext cx="3810000" cy="261610"/>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smtClean="0"/>
              <a:t>3:</a:t>
            </a:r>
            <a:r>
              <a:rPr lang="zh-CN" altLang="en-US" sz="1100" dirty="0" smtClean="0"/>
              <a:t> </a:t>
            </a:r>
            <a:r>
              <a:rPr lang="en-US" altLang="zh-CN" sz="1100" dirty="0" smtClean="0"/>
              <a:t>Framework</a:t>
            </a:r>
            <a:r>
              <a:rPr lang="zh-CN" altLang="en-US" sz="1100" dirty="0" smtClean="0"/>
              <a:t> </a:t>
            </a:r>
            <a:r>
              <a:rPr lang="en-US" altLang="zh-CN" sz="1100" dirty="0" smtClean="0"/>
              <a:t>overview</a:t>
            </a:r>
            <a:r>
              <a:rPr lang="zh-CN" altLang="en-US" sz="1100" dirty="0" smtClean="0"/>
              <a:t> </a:t>
            </a:r>
            <a:r>
              <a:rPr lang="en-US" altLang="zh-CN" sz="1100" dirty="0" smtClean="0"/>
              <a:t>of</a:t>
            </a:r>
            <a:r>
              <a:rPr lang="zh-CN" altLang="en-US" sz="1100" dirty="0" smtClean="0"/>
              <a:t> </a:t>
            </a:r>
            <a:r>
              <a:rPr lang="en-US" altLang="zh-CN" sz="1100" dirty="0" smtClean="0"/>
              <a:t>our</a:t>
            </a:r>
            <a:r>
              <a:rPr lang="zh-CN" altLang="en-US" sz="1100" dirty="0" smtClean="0"/>
              <a:t> </a:t>
            </a:r>
            <a:r>
              <a:rPr lang="en-US" altLang="zh-CN" sz="1100" dirty="0" smtClean="0"/>
              <a:t>JTB</a:t>
            </a:r>
            <a:r>
              <a:rPr lang="zh-CN" altLang="en-US" sz="1100" dirty="0" smtClean="0"/>
              <a:t> </a:t>
            </a:r>
            <a:r>
              <a:rPr lang="en-US" altLang="zh-CN" sz="1100" dirty="0" smtClean="0"/>
              <a:t>approach</a:t>
            </a:r>
            <a:endParaRPr lang="en-US" sz="1100" dirty="0"/>
          </a:p>
        </p:txBody>
      </p:sp>
    </p:spTree>
    <p:extLst>
      <p:ext uri="{BB962C8B-B14F-4D97-AF65-F5344CB8AC3E}">
        <p14:creationId xmlns:p14="http://schemas.microsoft.com/office/powerpoint/2010/main" val="916564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6</a:t>
            </a:fld>
            <a:endParaRPr lang="en-US" altLang="zh-CN"/>
          </a:p>
        </p:txBody>
      </p:sp>
      <p:sp>
        <p:nvSpPr>
          <p:cNvPr id="12292" name="Rectangle 3"/>
          <p:cNvSpPr>
            <a:spLocks/>
          </p:cNvSpPr>
          <p:nvPr/>
        </p:nvSpPr>
        <p:spPr bwMode="auto">
          <a:xfrm>
            <a:off x="228600" y="228600"/>
            <a:ext cx="7086600"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2400" b="1" dirty="0">
                <a:solidFill>
                  <a:schemeClr val="tx2"/>
                </a:solidFill>
                <a:latin typeface="Palatino Linotype" pitchFamily="18" charset="0"/>
                <a:ea typeface="宋体" pitchFamily="2" charset="-122"/>
              </a:rPr>
              <a:t>Job Graph Construction and Refinement</a:t>
            </a:r>
          </a:p>
        </p:txBody>
      </p:sp>
      <p:pic>
        <p:nvPicPr>
          <p:cNvPr id="6" name="Picture 5">
            <a:extLst>
              <a:ext uri="{FF2B5EF4-FFF2-40B4-BE49-F238E27FC236}">
                <a16:creationId xmlns:a16="http://schemas.microsoft.com/office/drawing/2014/main" xmlns="" id="{12A8D8A1-07D2-BF49-B14D-FB6A3CAA55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1692526"/>
            <a:ext cx="6248400" cy="2372387"/>
          </a:xfrm>
          <a:prstGeom prst="rect">
            <a:avLst/>
          </a:prstGeom>
          <a:ln w="22225" cmpd="dbl">
            <a:prstDash val="sysDash"/>
            <a:round/>
          </a:ln>
        </p:spPr>
        <p:style>
          <a:lnRef idx="2">
            <a:schemeClr val="dk1"/>
          </a:lnRef>
          <a:fillRef idx="1">
            <a:schemeClr val="lt1"/>
          </a:fillRef>
          <a:effectRef idx="0">
            <a:schemeClr val="dk1"/>
          </a:effectRef>
          <a:fontRef idx="minor">
            <a:schemeClr val="dk1"/>
          </a:fontRef>
        </p:style>
      </p:pic>
      <p:sp>
        <p:nvSpPr>
          <p:cNvPr id="2" name="TextBox 1">
            <a:extLst>
              <a:ext uri="{FF2B5EF4-FFF2-40B4-BE49-F238E27FC236}">
                <a16:creationId xmlns:a16="http://schemas.microsoft.com/office/drawing/2014/main" xmlns="" id="{11C3564F-F118-0042-BEBF-5F046B7E8FE0}"/>
              </a:ext>
            </a:extLst>
          </p:cNvPr>
          <p:cNvSpPr txBox="1"/>
          <p:nvPr/>
        </p:nvSpPr>
        <p:spPr>
          <a:xfrm>
            <a:off x="2209800" y="1219200"/>
            <a:ext cx="4832861" cy="369332"/>
          </a:xfrm>
          <a:prstGeom prst="rect">
            <a:avLst/>
          </a:prstGeom>
          <a:noFill/>
        </p:spPr>
        <p:txBody>
          <a:bodyPr wrap="none" rtlCol="0">
            <a:spAutoFit/>
          </a:bodyPr>
          <a:lstStyle/>
          <a:p>
            <a:r>
              <a:rPr lang="en-US" altLang="zh-CN" dirty="0"/>
              <a:t>Build</a:t>
            </a:r>
            <a:r>
              <a:rPr lang="zh-CN" altLang="en-US" dirty="0"/>
              <a:t> </a:t>
            </a:r>
            <a:r>
              <a:rPr lang="en-US" altLang="zh-CN" dirty="0"/>
              <a:t>a</a:t>
            </a:r>
            <a:r>
              <a:rPr lang="zh-CN" altLang="en-US" dirty="0"/>
              <a:t> </a:t>
            </a:r>
            <a:r>
              <a:rPr lang="en-US" altLang="zh-CN" dirty="0" smtClean="0"/>
              <a:t>job</a:t>
            </a:r>
            <a:r>
              <a:rPr lang="zh-CN" altLang="en-US" dirty="0" smtClean="0"/>
              <a:t> </a:t>
            </a:r>
            <a:r>
              <a:rPr lang="en-US" altLang="zh-CN" dirty="0" smtClean="0"/>
              <a:t>transition</a:t>
            </a:r>
            <a:r>
              <a:rPr lang="zh-CN" altLang="en-US" dirty="0" smtClean="0"/>
              <a:t> </a:t>
            </a:r>
            <a:r>
              <a:rPr lang="en-US" altLang="zh-CN" dirty="0" smtClean="0"/>
              <a:t>graph</a:t>
            </a:r>
            <a:r>
              <a:rPr lang="zh-CN" altLang="en-US" dirty="0" smtClean="0"/>
              <a:t> </a:t>
            </a:r>
            <a:r>
              <a:rPr lang="mr-IN" altLang="zh-CN" dirty="0" smtClean="0"/>
              <a:t>–</a:t>
            </a:r>
            <a:r>
              <a:rPr lang="zh-CN" altLang="en-US" dirty="0" smtClean="0"/>
              <a:t> </a:t>
            </a:r>
            <a:r>
              <a:rPr lang="en-US" altLang="zh-CN" dirty="0" smtClean="0"/>
              <a:t>Job</a:t>
            </a:r>
            <a:r>
              <a:rPr lang="zh-CN" altLang="en-US" dirty="0" smtClean="0"/>
              <a:t> </a:t>
            </a:r>
            <a:r>
              <a:rPr lang="en-US" altLang="zh-CN" dirty="0" smtClean="0"/>
              <a:t>Graph</a:t>
            </a:r>
            <a:endParaRPr lang="en-US" dirty="0"/>
          </a:p>
        </p:txBody>
      </p:sp>
      <p:sp>
        <p:nvSpPr>
          <p:cNvPr id="3" name="TextBox 2">
            <a:extLst>
              <a:ext uri="{FF2B5EF4-FFF2-40B4-BE49-F238E27FC236}">
                <a16:creationId xmlns:a16="http://schemas.microsoft.com/office/drawing/2014/main" xmlns="" id="{50ACB5BD-E7B3-DD49-ADE5-BD265B649222}"/>
              </a:ext>
            </a:extLst>
          </p:cNvPr>
          <p:cNvSpPr txBox="1"/>
          <p:nvPr/>
        </p:nvSpPr>
        <p:spPr>
          <a:xfrm>
            <a:off x="4724400" y="4721423"/>
            <a:ext cx="3367422" cy="307777"/>
          </a:xfrm>
          <a:prstGeom prst="rect">
            <a:avLst/>
          </a:prstGeom>
          <a:noFill/>
        </p:spPr>
        <p:txBody>
          <a:bodyPr wrap="square" rtlCol="0">
            <a:spAutoFit/>
          </a:bodyPr>
          <a:lstStyle/>
          <a:p>
            <a:r>
              <a:rPr lang="en-US" altLang="zh-CN" sz="1400" dirty="0"/>
              <a:t>Voting</a:t>
            </a:r>
            <a:r>
              <a:rPr lang="zh-CN" altLang="en-US" sz="1400" dirty="0"/>
              <a:t> </a:t>
            </a:r>
            <a:r>
              <a:rPr lang="en-US" altLang="zh-CN" sz="1400" dirty="0"/>
              <a:t>to</a:t>
            </a:r>
            <a:r>
              <a:rPr lang="zh-CN" altLang="en-US" sz="1400" dirty="0"/>
              <a:t> </a:t>
            </a:r>
            <a:r>
              <a:rPr lang="en-US" altLang="zh-CN" sz="1400" dirty="0"/>
              <a:t>match</a:t>
            </a:r>
            <a:r>
              <a:rPr lang="zh-CN" altLang="en-US" sz="1400" dirty="0"/>
              <a:t> </a:t>
            </a:r>
            <a:r>
              <a:rPr lang="en-US" altLang="zh-CN" sz="1400" dirty="0"/>
              <a:t>using</a:t>
            </a:r>
            <a:r>
              <a:rPr lang="zh-CN" altLang="en-US" sz="1400" dirty="0"/>
              <a:t> </a:t>
            </a:r>
            <a:r>
              <a:rPr lang="en-US" altLang="zh-CN" sz="1400" dirty="0" smtClean="0"/>
              <a:t>Job</a:t>
            </a:r>
            <a:r>
              <a:rPr lang="zh-CN" altLang="en-US" sz="1400" dirty="0" smtClean="0"/>
              <a:t> </a:t>
            </a:r>
            <a:r>
              <a:rPr lang="en-US" altLang="zh-CN" sz="1400" dirty="0" smtClean="0"/>
              <a:t>Graph</a:t>
            </a:r>
            <a:endParaRPr lang="en-US" sz="1400" dirty="0"/>
          </a:p>
        </p:txBody>
      </p:sp>
      <p:sp>
        <p:nvSpPr>
          <p:cNvPr id="7" name="Down Arrow 6">
            <a:extLst>
              <a:ext uri="{FF2B5EF4-FFF2-40B4-BE49-F238E27FC236}">
                <a16:creationId xmlns:a16="http://schemas.microsoft.com/office/drawing/2014/main" xmlns="" id="{E9FB259F-C315-084F-AD8C-497B74BB36A8}"/>
              </a:ext>
            </a:extLst>
          </p:cNvPr>
          <p:cNvSpPr/>
          <p:nvPr/>
        </p:nvSpPr>
        <p:spPr>
          <a:xfrm>
            <a:off x="4446461" y="4643305"/>
            <a:ext cx="201739" cy="53829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7">
            <a:extLst>
              <a:ext uri="{FF2B5EF4-FFF2-40B4-BE49-F238E27FC236}">
                <a16:creationId xmlns:a16="http://schemas.microsoft.com/office/drawing/2014/main" xmlns="" id="{EF85E67D-C963-5F44-9AF4-BAE51982753D}"/>
              </a:ext>
            </a:extLst>
          </p:cNvPr>
          <p:cNvGraphicFramePr>
            <a:graphicFrameLocks noGrp="1"/>
          </p:cNvGraphicFramePr>
          <p:nvPr>
            <p:extLst>
              <p:ext uri="{D42A27DB-BD31-4B8C-83A1-F6EECF244321}">
                <p14:modId xmlns:p14="http://schemas.microsoft.com/office/powerpoint/2010/main" val="1046396138"/>
              </p:ext>
            </p:extLst>
          </p:nvPr>
        </p:nvGraphicFramePr>
        <p:xfrm>
          <a:off x="1676400" y="5227320"/>
          <a:ext cx="5718286" cy="1249680"/>
        </p:xfrm>
        <a:graphic>
          <a:graphicData uri="http://schemas.openxmlformats.org/drawingml/2006/table">
            <a:tbl>
              <a:tblPr firstRow="1" bandRow="1">
                <a:tableStyleId>{5C22544A-7EE6-4342-B048-85BDC9FD1C3A}</a:tableStyleId>
              </a:tblPr>
              <a:tblGrid>
                <a:gridCol w="2859143">
                  <a:extLst>
                    <a:ext uri="{9D8B030D-6E8A-4147-A177-3AD203B41FA5}">
                      <a16:colId xmlns:a16="http://schemas.microsoft.com/office/drawing/2014/main" xmlns="" val="3563577431"/>
                    </a:ext>
                  </a:extLst>
                </a:gridCol>
                <a:gridCol w="2859143">
                  <a:extLst>
                    <a:ext uri="{9D8B030D-6E8A-4147-A177-3AD203B41FA5}">
                      <a16:colId xmlns:a16="http://schemas.microsoft.com/office/drawing/2014/main" xmlns="" val="1251917881"/>
                    </a:ext>
                  </a:extLst>
                </a:gridCol>
              </a:tblGrid>
              <a:tr h="264755">
                <a:tc>
                  <a:txBody>
                    <a:bodyPr/>
                    <a:lstStyle/>
                    <a:p>
                      <a:pPr algn="ctr"/>
                      <a:r>
                        <a:rPr lang="en-US" altLang="zh-CN" sz="1600" dirty="0"/>
                        <a:t>Tile</a:t>
                      </a:r>
                      <a:r>
                        <a:rPr lang="zh-CN" altLang="en-US" sz="1600" dirty="0"/>
                        <a:t> </a:t>
                      </a:r>
                      <a:r>
                        <a:rPr lang="en-US" altLang="zh-CN" sz="1600" dirty="0"/>
                        <a:t>A</a:t>
                      </a:r>
                      <a:endParaRPr lang="en-US" sz="1600" dirty="0"/>
                    </a:p>
                  </a:txBody>
                  <a:tcPr/>
                </a:tc>
                <a:tc>
                  <a:txBody>
                    <a:bodyPr/>
                    <a:lstStyle/>
                    <a:p>
                      <a:pPr algn="ctr"/>
                      <a:r>
                        <a:rPr lang="en-US" altLang="zh-CN" sz="1600" dirty="0"/>
                        <a:t>Title</a:t>
                      </a:r>
                      <a:r>
                        <a:rPr lang="zh-CN" altLang="en-US" sz="1600" dirty="0"/>
                        <a:t> </a:t>
                      </a:r>
                      <a:r>
                        <a:rPr lang="en-US" altLang="zh-CN" sz="1600" dirty="0"/>
                        <a:t>B</a:t>
                      </a:r>
                      <a:endParaRPr lang="en-US" sz="1600" dirty="0"/>
                    </a:p>
                  </a:txBody>
                  <a:tcPr/>
                </a:tc>
                <a:extLst>
                  <a:ext uri="{0D108BD9-81ED-4DB2-BD59-A6C34878D82A}">
                    <a16:rowId xmlns:a16="http://schemas.microsoft.com/office/drawing/2014/main" xmlns="" val="1812487152"/>
                  </a:ext>
                </a:extLst>
              </a:tr>
              <a:tr h="264755">
                <a:tc>
                  <a:txBody>
                    <a:bodyPr/>
                    <a:lstStyle/>
                    <a:p>
                      <a:pPr algn="ctr"/>
                      <a:r>
                        <a:rPr lang="en-US" altLang="zh-CN" sz="1600" dirty="0">
                          <a:latin typeface="Arial" charset="0"/>
                          <a:ea typeface="Arial" charset="0"/>
                          <a:cs typeface="Arial" charset="0"/>
                        </a:rPr>
                        <a:t>Software</a:t>
                      </a:r>
                      <a:r>
                        <a:rPr lang="zh-CN" altLang="en-US" sz="1600" dirty="0">
                          <a:latin typeface="Arial" charset="0"/>
                          <a:ea typeface="Arial" charset="0"/>
                          <a:cs typeface="Arial" charset="0"/>
                        </a:rPr>
                        <a:t> </a:t>
                      </a:r>
                      <a:r>
                        <a:rPr lang="en-US" altLang="zh-CN" sz="1600" dirty="0">
                          <a:latin typeface="Arial" charset="0"/>
                          <a:ea typeface="Arial" charset="0"/>
                          <a:cs typeface="Arial" charset="0"/>
                        </a:rPr>
                        <a:t>Engineer-LinkedIn</a:t>
                      </a:r>
                      <a:endParaRPr lang="en-US" sz="1600" dirty="0">
                        <a:latin typeface="Arial" charset="0"/>
                        <a:ea typeface="Arial" charset="0"/>
                        <a:cs typeface="Arial"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latin typeface="Arial" charset="0"/>
                          <a:ea typeface="Arial" charset="0"/>
                          <a:cs typeface="Arial" charset="0"/>
                        </a:rPr>
                        <a:t>Software</a:t>
                      </a:r>
                      <a:r>
                        <a:rPr lang="zh-CN" altLang="en-US" sz="1600" dirty="0">
                          <a:latin typeface="Arial" charset="0"/>
                          <a:ea typeface="Arial" charset="0"/>
                          <a:cs typeface="Arial" charset="0"/>
                        </a:rPr>
                        <a:t> </a:t>
                      </a:r>
                      <a:r>
                        <a:rPr lang="en-US" altLang="zh-CN" sz="1600" dirty="0">
                          <a:latin typeface="Arial" charset="0"/>
                          <a:ea typeface="Arial" charset="0"/>
                          <a:cs typeface="Arial" charset="0"/>
                        </a:rPr>
                        <a:t>Engineer-Google</a:t>
                      </a:r>
                      <a:endParaRPr lang="en-US" sz="1600" dirty="0">
                        <a:latin typeface="Arial" charset="0"/>
                        <a:ea typeface="Arial" charset="0"/>
                        <a:cs typeface="Arial" charset="0"/>
                      </a:endParaRPr>
                    </a:p>
                  </a:txBody>
                  <a:tcPr/>
                </a:tc>
                <a:extLst>
                  <a:ext uri="{0D108BD9-81ED-4DB2-BD59-A6C34878D82A}">
                    <a16:rowId xmlns:a16="http://schemas.microsoft.com/office/drawing/2014/main" xmlns="" val="2689188720"/>
                  </a:ext>
                </a:extLst>
              </a:tr>
              <a:tr h="264755">
                <a:tc>
                  <a:txBody>
                    <a:bodyPr/>
                    <a:lstStyle/>
                    <a:p>
                      <a:pPr algn="ctr"/>
                      <a:r>
                        <a:rPr lang="en-US" altLang="zh-CN" sz="1600" dirty="0">
                          <a:latin typeface="Arial" charset="0"/>
                          <a:ea typeface="Arial" charset="0"/>
                          <a:cs typeface="Arial" charset="0"/>
                        </a:rPr>
                        <a:t>Staff</a:t>
                      </a:r>
                      <a:r>
                        <a:rPr lang="zh-CN" altLang="en-US" sz="1600" dirty="0">
                          <a:latin typeface="Arial" charset="0"/>
                          <a:ea typeface="Arial" charset="0"/>
                          <a:cs typeface="Arial" charset="0"/>
                        </a:rPr>
                        <a:t> </a:t>
                      </a:r>
                      <a:r>
                        <a:rPr lang="en-US" altLang="zh-CN" sz="1600" dirty="0">
                          <a:latin typeface="Arial" charset="0"/>
                          <a:ea typeface="Arial" charset="0"/>
                          <a:cs typeface="Arial" charset="0"/>
                        </a:rPr>
                        <a:t>Software</a:t>
                      </a:r>
                      <a:r>
                        <a:rPr lang="zh-CN" altLang="en-US" sz="1600" dirty="0">
                          <a:latin typeface="Arial" charset="0"/>
                          <a:ea typeface="Arial" charset="0"/>
                          <a:cs typeface="Arial" charset="0"/>
                        </a:rPr>
                        <a:t> </a:t>
                      </a:r>
                      <a:r>
                        <a:rPr lang="en-US" altLang="zh-CN" sz="1600" dirty="0">
                          <a:latin typeface="Arial" charset="0"/>
                          <a:ea typeface="Arial" charset="0"/>
                          <a:cs typeface="Arial" charset="0"/>
                        </a:rPr>
                        <a:t>Engineer-IBM</a:t>
                      </a:r>
                      <a:endParaRPr lang="en-US" sz="1600" dirty="0">
                        <a:latin typeface="Arial" charset="0"/>
                        <a:ea typeface="Arial" charset="0"/>
                        <a:cs typeface="Arial" charset="0"/>
                      </a:endParaRPr>
                    </a:p>
                  </a:txBody>
                  <a:tcPr/>
                </a:tc>
                <a:tc>
                  <a:txBody>
                    <a:bodyPr/>
                    <a:lstStyle/>
                    <a:p>
                      <a:pPr algn="ctr"/>
                      <a:r>
                        <a:rPr lang="en-US" altLang="zh-CN" sz="1600" dirty="0">
                          <a:latin typeface="Arial" charset="0"/>
                          <a:ea typeface="Arial" charset="0"/>
                          <a:cs typeface="Arial" charset="0"/>
                        </a:rPr>
                        <a:t>Senior</a:t>
                      </a:r>
                      <a:r>
                        <a:rPr lang="zh-CN" altLang="en-US" sz="1600" dirty="0">
                          <a:latin typeface="Arial" charset="0"/>
                          <a:ea typeface="Arial" charset="0"/>
                          <a:cs typeface="Arial" charset="0"/>
                        </a:rPr>
                        <a:t> </a:t>
                      </a:r>
                      <a:r>
                        <a:rPr lang="en-US" altLang="zh-CN" sz="1600" dirty="0">
                          <a:latin typeface="Arial" charset="0"/>
                          <a:ea typeface="Arial" charset="0"/>
                          <a:cs typeface="Arial" charset="0"/>
                        </a:rPr>
                        <a:t>Member</a:t>
                      </a:r>
                      <a:r>
                        <a:rPr lang="zh-CN" altLang="en-US" sz="1600" dirty="0">
                          <a:latin typeface="Arial" charset="0"/>
                          <a:ea typeface="Arial" charset="0"/>
                          <a:cs typeface="Arial" charset="0"/>
                        </a:rPr>
                        <a:t> </a:t>
                      </a:r>
                      <a:r>
                        <a:rPr lang="en-US" altLang="zh-CN" sz="1600" dirty="0">
                          <a:latin typeface="Arial" charset="0"/>
                          <a:ea typeface="Arial" charset="0"/>
                          <a:cs typeface="Arial" charset="0"/>
                        </a:rPr>
                        <a:t>Technical</a:t>
                      </a:r>
                      <a:r>
                        <a:rPr lang="zh-CN" altLang="en-US" sz="1600" dirty="0">
                          <a:latin typeface="Arial" charset="0"/>
                          <a:ea typeface="Arial" charset="0"/>
                          <a:cs typeface="Arial" charset="0"/>
                        </a:rPr>
                        <a:t> </a:t>
                      </a:r>
                      <a:r>
                        <a:rPr lang="en-US" altLang="zh-CN" sz="1600" dirty="0">
                          <a:latin typeface="Arial" charset="0"/>
                          <a:ea typeface="Arial" charset="0"/>
                          <a:cs typeface="Arial" charset="0"/>
                        </a:rPr>
                        <a:t>Staff-Oracle</a:t>
                      </a:r>
                      <a:endParaRPr lang="en-US" sz="1600" dirty="0">
                        <a:latin typeface="Arial" charset="0"/>
                        <a:ea typeface="Arial" charset="0"/>
                        <a:cs typeface="Arial" charset="0"/>
                      </a:endParaRPr>
                    </a:p>
                  </a:txBody>
                  <a:tcPr/>
                </a:tc>
                <a:extLst>
                  <a:ext uri="{0D108BD9-81ED-4DB2-BD59-A6C34878D82A}">
                    <a16:rowId xmlns:a16="http://schemas.microsoft.com/office/drawing/2014/main" xmlns="" val="3697827794"/>
                  </a:ext>
                </a:extLst>
              </a:tr>
            </a:tbl>
          </a:graphicData>
        </a:graphic>
      </p:graphicFrame>
      <p:sp>
        <p:nvSpPr>
          <p:cNvPr id="11" name="TextBox 10">
            <a:extLst>
              <a:ext uri="{FF2B5EF4-FFF2-40B4-BE49-F238E27FC236}">
                <a16:creationId xmlns:a16="http://schemas.microsoft.com/office/drawing/2014/main" xmlns="" id="{1EACB4DB-CAFB-654F-8A6B-CA316546BAFC}"/>
              </a:ext>
            </a:extLst>
          </p:cNvPr>
          <p:cNvSpPr txBox="1"/>
          <p:nvPr/>
        </p:nvSpPr>
        <p:spPr>
          <a:xfrm>
            <a:off x="2250636" y="4141113"/>
            <a:ext cx="5431492" cy="430887"/>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a:t>4</a:t>
            </a:r>
            <a:r>
              <a:rPr lang="en-US" altLang="zh-CN" sz="1100" dirty="0" smtClean="0"/>
              <a:t>:</a:t>
            </a:r>
            <a:r>
              <a:rPr lang="zh-CN" altLang="en-US" sz="1100" dirty="0" smtClean="0"/>
              <a:t> </a:t>
            </a:r>
            <a:r>
              <a:rPr lang="en-US" altLang="zh-CN" sz="1100" dirty="0" smtClean="0"/>
              <a:t>In</a:t>
            </a:r>
            <a:r>
              <a:rPr lang="zh-CN" altLang="en-US" sz="1100" dirty="0" smtClean="0"/>
              <a:t> </a:t>
            </a:r>
            <a:r>
              <a:rPr lang="en-US" altLang="zh-CN" sz="1100" dirty="0" smtClean="0"/>
              <a:t>Job</a:t>
            </a:r>
            <a:r>
              <a:rPr lang="zh-CN" altLang="en-US" sz="1100" dirty="0" smtClean="0"/>
              <a:t> </a:t>
            </a:r>
            <a:r>
              <a:rPr lang="en-US" altLang="zh-CN" sz="1100" dirty="0" smtClean="0"/>
              <a:t>Graph,</a:t>
            </a:r>
            <a:r>
              <a:rPr lang="zh-CN" altLang="en-US" sz="1100" dirty="0" smtClean="0"/>
              <a:t> </a:t>
            </a:r>
            <a:r>
              <a:rPr lang="en-US" altLang="zh-CN" sz="1100" dirty="0"/>
              <a:t>nodes represent job titles and edges represent observed transitions between job </a:t>
            </a:r>
            <a:r>
              <a:rPr lang="en-US" altLang="zh-CN" sz="1100" dirty="0" smtClean="0"/>
              <a:t>titles.</a:t>
            </a:r>
            <a:endParaRPr lang="en-US" sz="1100" dirty="0"/>
          </a:p>
        </p:txBody>
      </p:sp>
    </p:spTree>
    <p:extLst>
      <p:ext uri="{BB962C8B-B14F-4D97-AF65-F5344CB8AC3E}">
        <p14:creationId xmlns:p14="http://schemas.microsoft.com/office/powerpoint/2010/main" val="30664004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7</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lvl="0" eaLnBrk="0" hangingPunct="0"/>
            <a:r>
              <a:rPr lang="en-US" altLang="zh-CN" sz="2400" b="1" dirty="0">
                <a:solidFill>
                  <a:srgbClr val="775F55"/>
                </a:solidFill>
                <a:latin typeface="Palatino Linotype" pitchFamily="18" charset="0"/>
                <a:ea typeface="宋体" pitchFamily="2" charset="-122"/>
              </a:rPr>
              <a:t>Job Graph Construction and </a:t>
            </a:r>
            <a:r>
              <a:rPr lang="en-US" altLang="zh-CN" sz="2400" b="1" dirty="0" smtClean="0">
                <a:solidFill>
                  <a:srgbClr val="775F55"/>
                </a:solidFill>
                <a:latin typeface="Palatino Linotype" pitchFamily="18" charset="0"/>
                <a:ea typeface="宋体" pitchFamily="2" charset="-122"/>
              </a:rPr>
              <a:t>Refinement</a:t>
            </a:r>
            <a:endParaRPr lang="en-US" altLang="zh-CN" sz="2400" b="1" dirty="0">
              <a:solidFill>
                <a:srgbClr val="775F55"/>
              </a:solidFill>
              <a:latin typeface="Palatino Linotype" pitchFamily="18" charset="0"/>
              <a:ea typeface="宋体" pitchFamily="2" charset="-122"/>
            </a:endParaRPr>
          </a:p>
        </p:txBody>
      </p:sp>
      <p:sp>
        <p:nvSpPr>
          <p:cNvPr id="5" name="TextBox 4">
            <a:extLst>
              <a:ext uri="{FF2B5EF4-FFF2-40B4-BE49-F238E27FC236}">
                <a16:creationId xmlns:a16="http://schemas.microsoft.com/office/drawing/2014/main" xmlns="" id="{A2257A5A-06AC-B94F-A9F2-69D19A2D4712}"/>
              </a:ext>
            </a:extLst>
          </p:cNvPr>
          <p:cNvSpPr txBox="1"/>
          <p:nvPr/>
        </p:nvSpPr>
        <p:spPr>
          <a:xfrm>
            <a:off x="670560" y="1828800"/>
            <a:ext cx="4053840" cy="3647152"/>
          </a:xfrm>
          <a:prstGeom prst="rect">
            <a:avLst/>
          </a:prstGeom>
          <a:noFill/>
        </p:spPr>
        <p:txBody>
          <a:bodyPr wrap="square" rtlCol="0">
            <a:spAutoFit/>
          </a:bodyPr>
          <a:lstStyle/>
          <a:p>
            <a:pPr marL="342900" indent="-342900">
              <a:lnSpc>
                <a:spcPct val="150000"/>
              </a:lnSpc>
              <a:buFont typeface="+mj-lt"/>
              <a:buAutoNum type="arabicPeriod"/>
            </a:pPr>
            <a:r>
              <a:rPr lang="en-US" altLang="zh-CN" sz="1400" dirty="0" smtClean="0"/>
              <a:t>Redundancy:</a:t>
            </a:r>
            <a:r>
              <a:rPr lang="zh-CN" altLang="en-US" sz="1400" dirty="0" smtClean="0"/>
              <a:t> </a:t>
            </a:r>
            <a:r>
              <a:rPr lang="en-US" altLang="zh-CN" sz="1400" dirty="0" smtClean="0"/>
              <a:t>The</a:t>
            </a:r>
            <a:r>
              <a:rPr lang="zh-CN" altLang="en-US" sz="1400" dirty="0" smtClean="0"/>
              <a:t> </a:t>
            </a:r>
            <a:r>
              <a:rPr lang="en-US" altLang="zh-CN" sz="1400" dirty="0"/>
              <a:t>the large-scale OPN data are messy and </a:t>
            </a:r>
            <a:r>
              <a:rPr lang="en-US" altLang="zh-CN" sz="1400" dirty="0" smtClean="0"/>
              <a:t>redundant</a:t>
            </a:r>
            <a:r>
              <a:rPr lang="zh-CN" altLang="en-US" sz="1400" dirty="0" smtClean="0"/>
              <a:t> </a:t>
            </a:r>
            <a:r>
              <a:rPr lang="en-US" altLang="zh-CN" sz="1400" dirty="0" smtClean="0"/>
              <a:t>because </a:t>
            </a:r>
            <a:r>
              <a:rPr lang="en-US" altLang="zh-CN" sz="1400" dirty="0"/>
              <a:t>of the subjective non-standard naming convention for the</a:t>
            </a:r>
            <a:r>
              <a:rPr lang="zh-CN" altLang="en-US" sz="1400" dirty="0"/>
              <a:t> </a:t>
            </a:r>
            <a:r>
              <a:rPr lang="en-US" altLang="zh-CN" sz="1400" dirty="0"/>
              <a:t>same job </a:t>
            </a:r>
            <a:r>
              <a:rPr lang="en-US" altLang="zh-CN" sz="1400" dirty="0" smtClean="0"/>
              <a:t>title.</a:t>
            </a:r>
          </a:p>
          <a:p>
            <a:pPr marL="342900" indent="-342900">
              <a:lnSpc>
                <a:spcPct val="150000"/>
              </a:lnSpc>
              <a:buFont typeface="+mj-lt"/>
              <a:buAutoNum type="arabicPeriod"/>
            </a:pPr>
            <a:endParaRPr lang="en-US" altLang="zh-CN" sz="1400" dirty="0" smtClean="0"/>
          </a:p>
          <a:p>
            <a:pPr marL="342900" indent="-342900">
              <a:lnSpc>
                <a:spcPct val="150000"/>
              </a:lnSpc>
              <a:buFont typeface="+mj-lt"/>
              <a:buAutoNum type="arabicPeriod"/>
            </a:pPr>
            <a:r>
              <a:rPr lang="en-US" altLang="zh-CN" sz="1400" dirty="0" smtClean="0"/>
              <a:t>Sparsity:</a:t>
            </a:r>
            <a:r>
              <a:rPr lang="zh-CN" altLang="en-US" sz="1400" dirty="0" smtClean="0"/>
              <a:t> </a:t>
            </a:r>
            <a:r>
              <a:rPr lang="en-US" altLang="zh-CN" sz="1400" dirty="0" smtClean="0"/>
              <a:t>Job</a:t>
            </a:r>
            <a:r>
              <a:rPr lang="zh-CN" altLang="en-US" sz="1400" dirty="0" smtClean="0"/>
              <a:t> </a:t>
            </a:r>
            <a:r>
              <a:rPr lang="en-US" altLang="zh-CN" sz="1400" dirty="0" smtClean="0"/>
              <a:t>Graph</a:t>
            </a:r>
            <a:r>
              <a:rPr lang="zh-CN" altLang="en-US" sz="1400" dirty="0" smtClean="0"/>
              <a:t> </a:t>
            </a:r>
            <a:r>
              <a:rPr lang="en-US" altLang="zh-CN" sz="1400" dirty="0" smtClean="0"/>
              <a:t>is</a:t>
            </a:r>
            <a:r>
              <a:rPr lang="zh-CN" altLang="en-US" sz="1400" dirty="0" smtClean="0"/>
              <a:t> </a:t>
            </a:r>
            <a:r>
              <a:rPr lang="en-US" altLang="zh-CN" sz="1400" dirty="0" smtClean="0"/>
              <a:t>sparse</a:t>
            </a:r>
            <a:r>
              <a:rPr lang="zh-CN" altLang="en-US" sz="1400" dirty="0" smtClean="0"/>
              <a:t> </a:t>
            </a:r>
            <a:r>
              <a:rPr lang="en-US" altLang="zh-CN" sz="1400" dirty="0" smtClean="0"/>
              <a:t>due</a:t>
            </a:r>
            <a:r>
              <a:rPr lang="zh-CN" altLang="en-US" sz="1400" dirty="0" smtClean="0"/>
              <a:t> </a:t>
            </a:r>
            <a:r>
              <a:rPr lang="en-US" altLang="zh-CN" sz="1400" dirty="0" smtClean="0"/>
              <a:t>to</a:t>
            </a:r>
            <a:r>
              <a:rPr lang="zh-CN" altLang="en-US" sz="1400" dirty="0" smtClean="0"/>
              <a:t> </a:t>
            </a:r>
            <a:r>
              <a:rPr lang="en-US" altLang="zh-CN" sz="1400" dirty="0" smtClean="0"/>
              <a:t>its</a:t>
            </a:r>
            <a:r>
              <a:rPr lang="zh-CN" altLang="en-US" sz="1400" dirty="0" smtClean="0"/>
              <a:t> </a:t>
            </a:r>
            <a:r>
              <a:rPr lang="en-US" altLang="zh-CN" sz="1400" dirty="0" smtClean="0"/>
              <a:t>incompleteness,</a:t>
            </a:r>
            <a:r>
              <a:rPr lang="zh-CN" altLang="en-US" sz="1400" dirty="0" smtClean="0"/>
              <a:t> </a:t>
            </a:r>
            <a:r>
              <a:rPr lang="en-US" altLang="zh-CN" sz="1400" dirty="0" smtClean="0"/>
              <a:t>i.e.,</a:t>
            </a:r>
            <a:r>
              <a:rPr lang="zh-CN" altLang="en-US" sz="1400" dirty="0" smtClean="0"/>
              <a:t> </a:t>
            </a:r>
            <a:r>
              <a:rPr lang="en-US" altLang="zh-CN" sz="1400" dirty="0" smtClean="0"/>
              <a:t>transitions</a:t>
            </a:r>
            <a:r>
              <a:rPr lang="zh-CN" altLang="en-US" sz="1400" dirty="0" smtClean="0"/>
              <a:t> </a:t>
            </a:r>
            <a:r>
              <a:rPr lang="en-US" altLang="zh-CN" sz="1400" dirty="0" smtClean="0"/>
              <a:t>which</a:t>
            </a:r>
            <a:r>
              <a:rPr lang="zh-CN" altLang="en-US" sz="1400" dirty="0" smtClean="0"/>
              <a:t> </a:t>
            </a:r>
            <a:r>
              <a:rPr lang="en-US" altLang="zh-CN" sz="1400" dirty="0" smtClean="0"/>
              <a:t>should</a:t>
            </a:r>
            <a:r>
              <a:rPr lang="zh-CN" altLang="en-US" sz="1400" dirty="0" smtClean="0"/>
              <a:t> </a:t>
            </a:r>
            <a:r>
              <a:rPr lang="en-US" altLang="zh-CN" sz="1400" dirty="0" smtClean="0"/>
              <a:t>exist</a:t>
            </a:r>
            <a:r>
              <a:rPr lang="zh-CN" altLang="en-US" sz="1400" dirty="0" smtClean="0"/>
              <a:t> </a:t>
            </a:r>
            <a:r>
              <a:rPr lang="en-US" altLang="zh-CN" sz="1400" dirty="0" smtClean="0"/>
              <a:t>but</a:t>
            </a:r>
            <a:r>
              <a:rPr lang="zh-CN" altLang="en-US" sz="1400" dirty="0" smtClean="0"/>
              <a:t> </a:t>
            </a:r>
            <a:r>
              <a:rPr lang="en-US" altLang="zh-CN" sz="1400" dirty="0" smtClean="0"/>
              <a:t>are</a:t>
            </a:r>
            <a:r>
              <a:rPr lang="zh-CN" altLang="en-US" sz="1400" dirty="0" smtClean="0"/>
              <a:t> </a:t>
            </a:r>
            <a:r>
              <a:rPr lang="en-US" altLang="zh-CN" sz="1400" dirty="0" smtClean="0"/>
              <a:t>missing</a:t>
            </a:r>
            <a:r>
              <a:rPr lang="zh-CN" altLang="en-US" sz="1400" dirty="0" smtClean="0"/>
              <a:t> </a:t>
            </a:r>
            <a:r>
              <a:rPr lang="en-US" altLang="zh-CN" sz="1400" dirty="0" smtClean="0"/>
              <a:t>or</a:t>
            </a:r>
            <a:r>
              <a:rPr lang="zh-CN" altLang="en-US" sz="1400" dirty="0" smtClean="0"/>
              <a:t> </a:t>
            </a:r>
            <a:r>
              <a:rPr lang="en-US" altLang="zh-CN" sz="1400" dirty="0"/>
              <a:t>unobserved.</a:t>
            </a:r>
            <a:r>
              <a:rPr lang="zh-CN" altLang="en-US" sz="1400" dirty="0" smtClean="0"/>
              <a:t> </a:t>
            </a:r>
            <a:r>
              <a:rPr lang="en-US" altLang="zh-CN" sz="1400" dirty="0" smtClean="0"/>
              <a:t>Consequently</a:t>
            </a:r>
            <a:r>
              <a:rPr lang="zh-CN" altLang="en-US" sz="1400" dirty="0" smtClean="0"/>
              <a:t> </a:t>
            </a:r>
            <a:r>
              <a:rPr lang="en-US" altLang="zh-CN" sz="1400" dirty="0" smtClean="0"/>
              <a:t>only</a:t>
            </a:r>
            <a:r>
              <a:rPr lang="zh-CN" altLang="en-US" sz="1400" dirty="0" smtClean="0"/>
              <a:t> </a:t>
            </a:r>
            <a:r>
              <a:rPr lang="en-US" altLang="zh-CN" sz="1400" dirty="0" smtClean="0"/>
              <a:t>limited</a:t>
            </a:r>
            <a:r>
              <a:rPr lang="zh-CN" altLang="en-US" sz="1400" dirty="0" smtClean="0"/>
              <a:t> </a:t>
            </a:r>
            <a:r>
              <a:rPr lang="en-US" altLang="zh-CN" sz="1400" dirty="0" smtClean="0"/>
              <a:t>JTB</a:t>
            </a:r>
            <a:r>
              <a:rPr lang="zh-CN" altLang="en-US" sz="1400" dirty="0" smtClean="0"/>
              <a:t> </a:t>
            </a:r>
            <a:r>
              <a:rPr lang="en-US" altLang="zh-CN" sz="1400" dirty="0" smtClean="0"/>
              <a:t>results</a:t>
            </a:r>
            <a:r>
              <a:rPr lang="zh-CN" altLang="en-US" sz="1400" dirty="0" smtClean="0"/>
              <a:t> </a:t>
            </a:r>
            <a:r>
              <a:rPr lang="en-US" altLang="zh-CN" sz="1400" dirty="0" smtClean="0"/>
              <a:t>can</a:t>
            </a:r>
            <a:r>
              <a:rPr lang="zh-CN" altLang="en-US" sz="1400" dirty="0" smtClean="0"/>
              <a:t> </a:t>
            </a:r>
            <a:r>
              <a:rPr lang="en-US" altLang="zh-CN" sz="1400" dirty="0" smtClean="0"/>
              <a:t>be</a:t>
            </a:r>
            <a:r>
              <a:rPr lang="zh-CN" altLang="en-US" sz="1400" dirty="0" smtClean="0"/>
              <a:t> </a:t>
            </a:r>
            <a:r>
              <a:rPr lang="en-US" altLang="zh-CN" sz="1400" dirty="0" smtClean="0"/>
              <a:t>extracted.</a:t>
            </a:r>
            <a:r>
              <a:rPr lang="zh-CN" altLang="en-US" sz="1400" dirty="0" smtClean="0"/>
              <a:t> </a:t>
            </a:r>
            <a:endParaRPr lang="en-US" sz="1600" dirty="0"/>
          </a:p>
        </p:txBody>
      </p:sp>
      <p:sp>
        <p:nvSpPr>
          <p:cNvPr id="2" name="Rectangle 1"/>
          <p:cNvSpPr/>
          <p:nvPr/>
        </p:nvSpPr>
        <p:spPr>
          <a:xfrm>
            <a:off x="3048000" y="1295400"/>
            <a:ext cx="3077381" cy="369332"/>
          </a:xfrm>
          <a:prstGeom prst="rect">
            <a:avLst/>
          </a:prstGeom>
        </p:spPr>
        <p:txBody>
          <a:bodyPr wrap="none">
            <a:spAutoFit/>
          </a:bodyPr>
          <a:lstStyle/>
          <a:p>
            <a:r>
              <a:rPr lang="en-US" altLang="zh-CN" dirty="0">
                <a:ea typeface="宋体" pitchFamily="2" charset="-122"/>
                <a:cs typeface="Times New Roman" pitchFamily="18" charset="0"/>
              </a:rPr>
              <a:t>Problems</a:t>
            </a:r>
            <a:r>
              <a:rPr lang="zh-CN" altLang="en-US" dirty="0">
                <a:ea typeface="宋体" pitchFamily="2" charset="-122"/>
                <a:cs typeface="Times New Roman" pitchFamily="18" charset="0"/>
              </a:rPr>
              <a:t> </a:t>
            </a:r>
            <a:r>
              <a:rPr lang="en-US" altLang="zh-CN" dirty="0">
                <a:ea typeface="宋体" pitchFamily="2" charset="-122"/>
                <a:cs typeface="Times New Roman" pitchFamily="18" charset="0"/>
              </a:rPr>
              <a:t>with</a:t>
            </a:r>
            <a:r>
              <a:rPr lang="zh-CN" altLang="en-US" dirty="0">
                <a:ea typeface="宋体" pitchFamily="2" charset="-122"/>
                <a:cs typeface="Times New Roman" pitchFamily="18" charset="0"/>
              </a:rPr>
              <a:t> </a:t>
            </a:r>
            <a:r>
              <a:rPr lang="en-US" altLang="zh-CN" dirty="0">
                <a:ea typeface="宋体" pitchFamily="2" charset="-122"/>
                <a:cs typeface="Times New Roman" pitchFamily="18" charset="0"/>
              </a:rPr>
              <a:t>Job</a:t>
            </a:r>
            <a:r>
              <a:rPr lang="zh-CN" altLang="en-US" dirty="0">
                <a:ea typeface="宋体" pitchFamily="2" charset="-122"/>
                <a:cs typeface="Times New Roman" pitchFamily="18" charset="0"/>
              </a:rPr>
              <a:t> </a:t>
            </a:r>
            <a:r>
              <a:rPr lang="en-US" altLang="zh-CN" dirty="0">
                <a:ea typeface="宋体" pitchFamily="2" charset="-122"/>
                <a:cs typeface="Times New Roman" pitchFamily="18" charset="0"/>
              </a:rPr>
              <a:t>Graph</a:t>
            </a:r>
            <a:endParaRPr lang="en-US" dirty="0">
              <a:ea typeface="宋体" pitchFamily="2" charset="-122"/>
              <a:cs typeface="Times New Roman" pitchFamily="18"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0200" y="1905000"/>
            <a:ext cx="2966224" cy="1447800"/>
          </a:xfrm>
          <a:prstGeom prst="rect">
            <a:avLst/>
          </a:prstGeom>
        </p:spPr>
      </p:pic>
      <p:sp>
        <p:nvSpPr>
          <p:cNvPr id="12" name="TextBox 11">
            <a:extLst>
              <a:ext uri="{FF2B5EF4-FFF2-40B4-BE49-F238E27FC236}">
                <a16:creationId xmlns:a16="http://schemas.microsoft.com/office/drawing/2014/main" xmlns="" id="{1EACB4DB-CAFB-654F-8A6B-CA316546BAFC}"/>
              </a:ext>
            </a:extLst>
          </p:cNvPr>
          <p:cNvSpPr txBox="1"/>
          <p:nvPr/>
        </p:nvSpPr>
        <p:spPr>
          <a:xfrm>
            <a:off x="5791200" y="3472190"/>
            <a:ext cx="3810000" cy="261610"/>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smtClean="0"/>
              <a:t>5:</a:t>
            </a:r>
            <a:r>
              <a:rPr lang="zh-CN" altLang="en-US" sz="1100" dirty="0" smtClean="0"/>
              <a:t> </a:t>
            </a:r>
            <a:r>
              <a:rPr lang="en-US" altLang="zh-CN" sz="1100" dirty="0" smtClean="0"/>
              <a:t>Redundant</a:t>
            </a:r>
            <a:r>
              <a:rPr lang="zh-CN" altLang="en-US" sz="1100" dirty="0" smtClean="0"/>
              <a:t> </a:t>
            </a:r>
            <a:r>
              <a:rPr lang="en-US" altLang="zh-CN" sz="1100" dirty="0" smtClean="0"/>
              <a:t>job</a:t>
            </a:r>
            <a:r>
              <a:rPr lang="zh-CN" altLang="en-US" sz="1100" dirty="0" smtClean="0"/>
              <a:t> </a:t>
            </a:r>
            <a:r>
              <a:rPr lang="en-US" altLang="zh-CN" sz="1100" dirty="0" smtClean="0"/>
              <a:t>titles</a:t>
            </a:r>
            <a:r>
              <a:rPr lang="zh-CN" altLang="en-US" sz="1100" dirty="0" smtClean="0"/>
              <a:t>   </a:t>
            </a:r>
            <a:endParaRPr lang="en-US" sz="1100" dirty="0"/>
          </a:p>
        </p:txBody>
      </p:sp>
      <p:grpSp>
        <p:nvGrpSpPr>
          <p:cNvPr id="37" name="Group 36"/>
          <p:cNvGrpSpPr/>
          <p:nvPr/>
        </p:nvGrpSpPr>
        <p:grpSpPr>
          <a:xfrm>
            <a:off x="6077586" y="3900815"/>
            <a:ext cx="1613038" cy="1773722"/>
            <a:chOff x="8027751" y="2230922"/>
            <a:chExt cx="1337228" cy="1387087"/>
          </a:xfrm>
        </p:grpSpPr>
        <p:pic>
          <p:nvPicPr>
            <p:cNvPr id="38" name="Picture 37">
              <a:extLst>
                <a:ext uri="{FF2B5EF4-FFF2-40B4-BE49-F238E27FC236}">
                  <a16:creationId xmlns:a16="http://schemas.microsoft.com/office/drawing/2014/main" xmlns="" id="{FC9289EA-C7BE-40FB-83F8-D6D4F3F95A96}"/>
                </a:ext>
              </a:extLst>
            </p:cNvPr>
            <p:cNvPicPr>
              <a:picLocks/>
            </p:cNvPicPr>
            <p:nvPr/>
          </p:nvPicPr>
          <p:blipFill>
            <a:blip r:embed="rId4"/>
            <a:stretch>
              <a:fillRect/>
            </a:stretch>
          </p:blipFill>
          <p:spPr>
            <a:xfrm>
              <a:off x="8300629" y="2921461"/>
              <a:ext cx="182880" cy="182880"/>
            </a:xfrm>
            <a:prstGeom prst="rect">
              <a:avLst/>
            </a:prstGeom>
          </p:spPr>
        </p:pic>
        <p:pic>
          <p:nvPicPr>
            <p:cNvPr id="39" name="Picture 38">
              <a:extLst>
                <a:ext uri="{FF2B5EF4-FFF2-40B4-BE49-F238E27FC236}">
                  <a16:creationId xmlns:a16="http://schemas.microsoft.com/office/drawing/2014/main" xmlns="" id="{E73B5928-640A-449D-A6CB-3231CA1561A6}"/>
                </a:ext>
              </a:extLst>
            </p:cNvPr>
            <p:cNvPicPr>
              <a:picLocks/>
            </p:cNvPicPr>
            <p:nvPr/>
          </p:nvPicPr>
          <p:blipFill>
            <a:blip r:embed="rId5"/>
            <a:stretch>
              <a:fillRect/>
            </a:stretch>
          </p:blipFill>
          <p:spPr>
            <a:xfrm>
              <a:off x="8067363" y="2384130"/>
              <a:ext cx="182880" cy="182880"/>
            </a:xfrm>
            <a:prstGeom prst="rect">
              <a:avLst/>
            </a:prstGeom>
          </p:spPr>
        </p:pic>
        <p:pic>
          <p:nvPicPr>
            <p:cNvPr id="40" name="Picture 39">
              <a:extLst>
                <a:ext uri="{FF2B5EF4-FFF2-40B4-BE49-F238E27FC236}">
                  <a16:creationId xmlns:a16="http://schemas.microsoft.com/office/drawing/2014/main" xmlns="" id="{BB1C1106-91AA-479E-BDF5-82CD908FB584}"/>
                </a:ext>
              </a:extLst>
            </p:cNvPr>
            <p:cNvPicPr>
              <a:picLocks/>
            </p:cNvPicPr>
            <p:nvPr/>
          </p:nvPicPr>
          <p:blipFill>
            <a:blip r:embed="rId6"/>
            <a:stretch>
              <a:fillRect/>
            </a:stretch>
          </p:blipFill>
          <p:spPr>
            <a:xfrm>
              <a:off x="8900296" y="3086220"/>
              <a:ext cx="182880" cy="182880"/>
            </a:xfrm>
            <a:prstGeom prst="rect">
              <a:avLst/>
            </a:prstGeom>
          </p:spPr>
        </p:pic>
        <p:pic>
          <p:nvPicPr>
            <p:cNvPr id="41" name="Picture 40">
              <a:extLst>
                <a:ext uri="{FF2B5EF4-FFF2-40B4-BE49-F238E27FC236}">
                  <a16:creationId xmlns:a16="http://schemas.microsoft.com/office/drawing/2014/main" xmlns="" id="{862A95E7-60FF-4F6A-AF77-AC36384C86DE}"/>
                </a:ext>
              </a:extLst>
            </p:cNvPr>
            <p:cNvPicPr>
              <a:picLocks/>
            </p:cNvPicPr>
            <p:nvPr/>
          </p:nvPicPr>
          <p:blipFill>
            <a:blip r:embed="rId7"/>
            <a:stretch>
              <a:fillRect/>
            </a:stretch>
          </p:blipFill>
          <p:spPr>
            <a:xfrm>
              <a:off x="8626028" y="3269853"/>
              <a:ext cx="182880" cy="182880"/>
            </a:xfrm>
            <a:prstGeom prst="rect">
              <a:avLst/>
            </a:prstGeom>
          </p:spPr>
        </p:pic>
        <p:pic>
          <p:nvPicPr>
            <p:cNvPr id="42" name="Picture 2" descr="http://t3.gstatic.com/images?q=tbn:ANd9GcQvPwQiRlAt5y64VWIODeCYaH3SgEontde1bSpnjeg1fwAId5Wi">
              <a:extLst>
                <a:ext uri="{FF2B5EF4-FFF2-40B4-BE49-F238E27FC236}">
                  <a16:creationId xmlns:a16="http://schemas.microsoft.com/office/drawing/2014/main" xmlns="" id="{DBBF1C4E-1007-45A8-AA19-469F0040DF0A}"/>
                </a:ext>
              </a:extLst>
            </p:cNvPr>
            <p:cNvPicPr>
              <a:picLocks noChangeArrowheads="1"/>
            </p:cNvPicPr>
            <p:nvPr/>
          </p:nvPicPr>
          <p:blipFill rotWithShape="1">
            <a:blip r:embed="rId8">
              <a:extLst>
                <a:ext uri="{28A0092B-C50C-407E-A947-70E740481C1C}">
                  <a14:useLocalDpi xmlns:a14="http://schemas.microsoft.com/office/drawing/2010/main" val="0"/>
                </a:ext>
              </a:extLst>
            </a:blip>
            <a:srcRect b="34790"/>
            <a:stretch/>
          </p:blipFill>
          <p:spPr bwMode="auto">
            <a:xfrm>
              <a:off x="8898618" y="2700014"/>
              <a:ext cx="182880" cy="179635"/>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a:extLst>
                <a:ext uri="{FF2B5EF4-FFF2-40B4-BE49-F238E27FC236}">
                  <a16:creationId xmlns:a16="http://schemas.microsoft.com/office/drawing/2014/main" xmlns="" id="{3C609781-E7FA-4673-8499-C81E04D12C1E}"/>
                </a:ext>
              </a:extLst>
            </p:cNvPr>
            <p:cNvPicPr>
              <a:picLocks/>
            </p:cNvPicPr>
            <p:nvPr/>
          </p:nvPicPr>
          <p:blipFill>
            <a:blip r:embed="rId9"/>
            <a:stretch>
              <a:fillRect/>
            </a:stretch>
          </p:blipFill>
          <p:spPr>
            <a:xfrm>
              <a:off x="8700863" y="2437134"/>
              <a:ext cx="182880" cy="182880"/>
            </a:xfrm>
            <a:prstGeom prst="rect">
              <a:avLst/>
            </a:prstGeom>
          </p:spPr>
        </p:pic>
        <p:pic>
          <p:nvPicPr>
            <p:cNvPr id="44" name="Picture 43">
              <a:extLst>
                <a:ext uri="{FF2B5EF4-FFF2-40B4-BE49-F238E27FC236}">
                  <a16:creationId xmlns:a16="http://schemas.microsoft.com/office/drawing/2014/main" xmlns="" id="{0A0AB863-C6FB-41EB-A713-F5AAB994B9DC}"/>
                </a:ext>
              </a:extLst>
            </p:cNvPr>
            <p:cNvPicPr>
              <a:picLocks noChangeAspect="1"/>
            </p:cNvPicPr>
            <p:nvPr/>
          </p:nvPicPr>
          <p:blipFill>
            <a:blip r:embed="rId10"/>
            <a:stretch>
              <a:fillRect/>
            </a:stretch>
          </p:blipFill>
          <p:spPr>
            <a:xfrm>
              <a:off x="8106337" y="3297057"/>
              <a:ext cx="182880" cy="188316"/>
            </a:xfrm>
            <a:prstGeom prst="rect">
              <a:avLst/>
            </a:prstGeom>
          </p:spPr>
        </p:pic>
        <p:cxnSp>
          <p:nvCxnSpPr>
            <p:cNvPr id="45" name="Straight Connector 44">
              <a:extLst>
                <a:ext uri="{FF2B5EF4-FFF2-40B4-BE49-F238E27FC236}">
                  <a16:creationId xmlns:a16="http://schemas.microsoft.com/office/drawing/2014/main" xmlns="" id="{E5627D53-385D-4EA1-840D-78D5C280CE74}"/>
                </a:ext>
              </a:extLst>
            </p:cNvPr>
            <p:cNvCxnSpPr>
              <a:cxnSpLocks/>
            </p:cNvCxnSpPr>
            <p:nvPr/>
          </p:nvCxnSpPr>
          <p:spPr>
            <a:xfrm flipV="1">
              <a:off x="8231273" y="3116410"/>
              <a:ext cx="115887" cy="168718"/>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C75959B2-A3D2-47C5-AD82-02D92CEE1D06}"/>
                </a:ext>
              </a:extLst>
            </p:cNvPr>
            <p:cNvCxnSpPr>
              <a:cxnSpLocks/>
            </p:cNvCxnSpPr>
            <p:nvPr/>
          </p:nvCxnSpPr>
          <p:spPr>
            <a:xfrm flipV="1">
              <a:off x="8308344" y="3384933"/>
              <a:ext cx="263101" cy="26276"/>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121D963E-1A8A-4871-92AA-378455A3F174}"/>
                </a:ext>
              </a:extLst>
            </p:cNvPr>
            <p:cNvCxnSpPr>
              <a:cxnSpLocks/>
            </p:cNvCxnSpPr>
            <p:nvPr/>
          </p:nvCxnSpPr>
          <p:spPr>
            <a:xfrm>
              <a:off x="8435824" y="3125870"/>
              <a:ext cx="140910" cy="164090"/>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xmlns="" id="{38ABAE3B-ADDE-42AF-AE22-FFA763AD3CE1}"/>
                </a:ext>
              </a:extLst>
            </p:cNvPr>
            <p:cNvCxnSpPr>
              <a:cxnSpLocks/>
            </p:cNvCxnSpPr>
            <p:nvPr/>
          </p:nvCxnSpPr>
          <p:spPr>
            <a:xfrm flipH="1" flipV="1">
              <a:off x="8158803" y="2578939"/>
              <a:ext cx="219556" cy="319188"/>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1FC230B2-109E-4688-9244-2EC375C25BCF}"/>
                </a:ext>
              </a:extLst>
            </p:cNvPr>
            <p:cNvCxnSpPr>
              <a:cxnSpLocks/>
            </p:cNvCxnSpPr>
            <p:nvPr/>
          </p:nvCxnSpPr>
          <p:spPr>
            <a:xfrm flipH="1">
              <a:off x="8808908" y="3177660"/>
              <a:ext cx="91388" cy="1836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907A879E-B7A6-4AB0-8780-DEA3F60ED25D}"/>
                </a:ext>
              </a:extLst>
            </p:cNvPr>
            <p:cNvCxnSpPr>
              <a:cxnSpLocks/>
            </p:cNvCxnSpPr>
            <p:nvPr/>
          </p:nvCxnSpPr>
          <p:spPr>
            <a:xfrm flipH="1" flipV="1">
              <a:off x="8273927" y="2510762"/>
              <a:ext cx="426936" cy="17812"/>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B898B813-E2F9-4745-985C-FC0C42BB1EC7}"/>
                </a:ext>
              </a:extLst>
            </p:cNvPr>
            <p:cNvCxnSpPr>
              <a:cxnSpLocks/>
            </p:cNvCxnSpPr>
            <p:nvPr/>
          </p:nvCxnSpPr>
          <p:spPr>
            <a:xfrm flipH="1" flipV="1">
              <a:off x="8860060" y="2586253"/>
              <a:ext cx="128062" cy="98775"/>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xmlns="" id="{E3C3FA60-834E-424B-9983-EA52C6F606DD}"/>
                </a:ext>
              </a:extLst>
            </p:cNvPr>
            <p:cNvSpPr txBox="1"/>
            <p:nvPr/>
          </p:nvSpPr>
          <p:spPr>
            <a:xfrm>
              <a:off x="8561078" y="2230922"/>
              <a:ext cx="726026" cy="273152"/>
            </a:xfrm>
            <a:prstGeom prst="rect">
              <a:avLst/>
            </a:prstGeom>
            <a:noFill/>
          </p:spPr>
          <p:txBody>
            <a:bodyPr wrap="square" rtlCol="0">
              <a:spAutoFit/>
            </a:bodyPr>
            <a:lstStyle/>
            <a:p>
              <a:pPr algn="ctr">
                <a:lnSpc>
                  <a:spcPts val="700"/>
                </a:lnSpc>
              </a:pPr>
              <a:r>
                <a:rPr lang="en-US" altLang="zh-CN" sz="700" dirty="0">
                  <a:solidFill>
                    <a:schemeClr val="tx1">
                      <a:lumMod val="75000"/>
                      <a:lumOff val="25000"/>
                    </a:schemeClr>
                  </a:solidFill>
                </a:rPr>
                <a:t>Software Engineer</a:t>
              </a:r>
              <a:endParaRPr lang="en-US" sz="700" dirty="0">
                <a:solidFill>
                  <a:schemeClr val="tx1">
                    <a:lumMod val="75000"/>
                    <a:lumOff val="25000"/>
                  </a:schemeClr>
                </a:solidFill>
              </a:endParaRPr>
            </a:p>
          </p:txBody>
        </p:sp>
        <p:sp>
          <p:nvSpPr>
            <p:cNvPr id="53" name="TextBox 52">
              <a:extLst>
                <a:ext uri="{FF2B5EF4-FFF2-40B4-BE49-F238E27FC236}">
                  <a16:creationId xmlns:a16="http://schemas.microsoft.com/office/drawing/2014/main" xmlns="" id="{0467FE7A-6540-4E6F-ACEB-3EC106A59D9E}"/>
                </a:ext>
              </a:extLst>
            </p:cNvPr>
            <p:cNvSpPr txBox="1"/>
            <p:nvPr/>
          </p:nvSpPr>
          <p:spPr>
            <a:xfrm>
              <a:off x="8638953" y="2845027"/>
              <a:ext cx="726026" cy="273152"/>
            </a:xfrm>
            <a:prstGeom prst="rect">
              <a:avLst/>
            </a:prstGeom>
            <a:noFill/>
          </p:spPr>
          <p:txBody>
            <a:bodyPr wrap="square" rtlCol="0">
              <a:spAutoFit/>
            </a:bodyPr>
            <a:lstStyle/>
            <a:p>
              <a:pPr algn="ctr">
                <a:lnSpc>
                  <a:spcPts val="700"/>
                </a:lnSpc>
              </a:pPr>
              <a:r>
                <a:rPr lang="en-US" sz="700" dirty="0">
                  <a:solidFill>
                    <a:schemeClr val="tx1">
                      <a:lumMod val="75000"/>
                      <a:lumOff val="25000"/>
                    </a:schemeClr>
                  </a:solidFill>
                </a:rPr>
                <a:t>Project</a:t>
              </a:r>
            </a:p>
            <a:p>
              <a:pPr algn="ctr">
                <a:lnSpc>
                  <a:spcPts val="700"/>
                </a:lnSpc>
              </a:pPr>
              <a:r>
                <a:rPr lang="en-US" sz="700" dirty="0">
                  <a:solidFill>
                    <a:schemeClr val="tx1">
                      <a:lumMod val="75000"/>
                      <a:lumOff val="25000"/>
                    </a:schemeClr>
                  </a:solidFill>
                </a:rPr>
                <a:t>Leader</a:t>
              </a:r>
            </a:p>
          </p:txBody>
        </p:sp>
        <p:sp>
          <p:nvSpPr>
            <p:cNvPr id="54" name="TextBox 53">
              <a:extLst>
                <a:ext uri="{FF2B5EF4-FFF2-40B4-BE49-F238E27FC236}">
                  <a16:creationId xmlns:a16="http://schemas.microsoft.com/office/drawing/2014/main" xmlns="" id="{EFCF18AA-6A28-475E-9EE0-507940294F66}"/>
                </a:ext>
              </a:extLst>
            </p:cNvPr>
            <p:cNvSpPr txBox="1"/>
            <p:nvPr/>
          </p:nvSpPr>
          <p:spPr>
            <a:xfrm>
              <a:off x="8321718" y="3434625"/>
              <a:ext cx="784168" cy="183384"/>
            </a:xfrm>
            <a:prstGeom prst="rect">
              <a:avLst/>
            </a:prstGeom>
            <a:noFill/>
          </p:spPr>
          <p:txBody>
            <a:bodyPr wrap="square" rtlCol="0">
              <a:spAutoFit/>
            </a:bodyPr>
            <a:lstStyle/>
            <a:p>
              <a:pPr algn="ctr">
                <a:lnSpc>
                  <a:spcPts val="700"/>
                </a:lnSpc>
              </a:pPr>
              <a:r>
                <a:rPr lang="en-US" sz="700" dirty="0">
                  <a:solidFill>
                    <a:schemeClr val="tx1">
                      <a:lumMod val="75000"/>
                      <a:lumOff val="25000"/>
                    </a:schemeClr>
                  </a:solidFill>
                </a:rPr>
                <a:t>Technical Lead</a:t>
              </a:r>
            </a:p>
          </p:txBody>
        </p:sp>
        <p:sp>
          <p:nvSpPr>
            <p:cNvPr id="55" name="TextBox 54">
              <a:extLst>
                <a:ext uri="{FF2B5EF4-FFF2-40B4-BE49-F238E27FC236}">
                  <a16:creationId xmlns:a16="http://schemas.microsoft.com/office/drawing/2014/main" xmlns="" id="{C6928559-709B-4E6F-AE21-527F579966C5}"/>
                </a:ext>
              </a:extLst>
            </p:cNvPr>
            <p:cNvSpPr txBox="1"/>
            <p:nvPr/>
          </p:nvSpPr>
          <p:spPr>
            <a:xfrm>
              <a:off x="8400968" y="2887840"/>
              <a:ext cx="427212" cy="273152"/>
            </a:xfrm>
            <a:prstGeom prst="rect">
              <a:avLst/>
            </a:prstGeom>
            <a:noFill/>
          </p:spPr>
          <p:txBody>
            <a:bodyPr wrap="square" rtlCol="0">
              <a:spAutoFit/>
            </a:bodyPr>
            <a:lstStyle/>
            <a:p>
              <a:pPr algn="ctr">
                <a:lnSpc>
                  <a:spcPts val="700"/>
                </a:lnSpc>
              </a:pPr>
              <a:r>
                <a:rPr lang="en-US" sz="700" dirty="0">
                  <a:solidFill>
                    <a:schemeClr val="tx1">
                      <a:lumMod val="75000"/>
                      <a:lumOff val="25000"/>
                    </a:schemeClr>
                  </a:solidFill>
                </a:rPr>
                <a:t>Senior</a:t>
              </a:r>
            </a:p>
            <a:p>
              <a:pPr algn="ctr">
                <a:lnSpc>
                  <a:spcPts val="700"/>
                </a:lnSpc>
              </a:pPr>
              <a:r>
                <a:rPr lang="en-US" sz="700" dirty="0">
                  <a:solidFill>
                    <a:schemeClr val="tx1">
                      <a:lumMod val="75000"/>
                      <a:lumOff val="25000"/>
                    </a:schemeClr>
                  </a:solidFill>
                </a:rPr>
                <a:t>Staff</a:t>
              </a:r>
            </a:p>
          </p:txBody>
        </p:sp>
        <p:cxnSp>
          <p:nvCxnSpPr>
            <p:cNvPr id="56" name="Straight Connector 55">
              <a:extLst>
                <a:ext uri="{FF2B5EF4-FFF2-40B4-BE49-F238E27FC236}">
                  <a16:creationId xmlns:a16="http://schemas.microsoft.com/office/drawing/2014/main" xmlns="" id="{AD395D2D-063C-4E6E-BD3D-E0BF466038B9}"/>
                </a:ext>
              </a:extLst>
            </p:cNvPr>
            <p:cNvCxnSpPr>
              <a:cxnSpLocks/>
            </p:cNvCxnSpPr>
            <p:nvPr/>
          </p:nvCxnSpPr>
          <p:spPr>
            <a:xfrm flipH="1">
              <a:off x="8717468" y="2582351"/>
              <a:ext cx="89442" cy="687502"/>
            </a:xfrm>
            <a:prstGeom prst="line">
              <a:avLst/>
            </a:prstGeom>
            <a:ln w="9525">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xmlns="" id="{5DDB81EB-D917-421D-8FFA-89AD2D60A592}"/>
                </a:ext>
              </a:extLst>
            </p:cNvPr>
            <p:cNvCxnSpPr>
              <a:cxnSpLocks/>
            </p:cNvCxnSpPr>
            <p:nvPr/>
          </p:nvCxnSpPr>
          <p:spPr>
            <a:xfrm>
              <a:off x="8135869" y="2604488"/>
              <a:ext cx="39370" cy="665365"/>
            </a:xfrm>
            <a:prstGeom prst="line">
              <a:avLst/>
            </a:prstGeom>
            <a:ln w="9525">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8A557889-2B44-44E9-948C-865624930FE6}"/>
                </a:ext>
              </a:extLst>
            </p:cNvPr>
            <p:cNvCxnSpPr>
              <a:cxnSpLocks/>
            </p:cNvCxnSpPr>
            <p:nvPr/>
          </p:nvCxnSpPr>
          <p:spPr>
            <a:xfrm flipH="1">
              <a:off x="8469799" y="2560749"/>
              <a:ext cx="289173" cy="348036"/>
            </a:xfrm>
            <a:prstGeom prst="line">
              <a:avLst/>
            </a:prstGeom>
            <a:ln w="9525">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xmlns="" id="{66AF61DE-B55F-4871-8A80-3B515EA91A06}"/>
                </a:ext>
              </a:extLst>
            </p:cNvPr>
            <p:cNvCxnSpPr>
              <a:cxnSpLocks/>
            </p:cNvCxnSpPr>
            <p:nvPr/>
          </p:nvCxnSpPr>
          <p:spPr>
            <a:xfrm>
              <a:off x="8677414" y="3035674"/>
              <a:ext cx="206444" cy="94940"/>
            </a:xfrm>
            <a:prstGeom prst="line">
              <a:avLst/>
            </a:prstGeom>
            <a:ln w="9525">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xmlns="" id="{39EE8DC9-423E-4AE8-A5A9-4C72F82CCFB9}"/>
                </a:ext>
              </a:extLst>
            </p:cNvPr>
            <p:cNvCxnSpPr>
              <a:cxnSpLocks/>
            </p:cNvCxnSpPr>
            <p:nvPr/>
          </p:nvCxnSpPr>
          <p:spPr>
            <a:xfrm>
              <a:off x="8282549" y="2558689"/>
              <a:ext cx="577511" cy="269466"/>
            </a:xfrm>
            <a:prstGeom prst="line">
              <a:avLst/>
            </a:prstGeom>
            <a:ln w="9525">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61" name="Rounded Rectangle 60">
              <a:extLst>
                <a:ext uri="{FF2B5EF4-FFF2-40B4-BE49-F238E27FC236}">
                  <a16:creationId xmlns:a16="http://schemas.microsoft.com/office/drawing/2014/main" xmlns="" id="{B2A84820-FA77-6C41-8839-2A4DAA3BC5D8}"/>
                </a:ext>
              </a:extLst>
            </p:cNvPr>
            <p:cNvSpPr/>
            <p:nvPr/>
          </p:nvSpPr>
          <p:spPr>
            <a:xfrm>
              <a:off x="8027751" y="2256064"/>
              <a:ext cx="1160111" cy="1330793"/>
            </a:xfrm>
            <a:prstGeom prst="roundRect">
              <a:avLst>
                <a:gd name="adj" fmla="val 7877"/>
              </a:avLst>
            </a:prstGeom>
            <a:noFill/>
            <a:ln>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2" name="TextBox 61">
            <a:extLst>
              <a:ext uri="{FF2B5EF4-FFF2-40B4-BE49-F238E27FC236}">
                <a16:creationId xmlns:a16="http://schemas.microsoft.com/office/drawing/2014/main" xmlns="" id="{1EACB4DB-CAFB-654F-8A6B-CA316546BAFC}"/>
              </a:ext>
            </a:extLst>
          </p:cNvPr>
          <p:cNvSpPr txBox="1"/>
          <p:nvPr/>
        </p:nvSpPr>
        <p:spPr>
          <a:xfrm>
            <a:off x="5760635" y="5673211"/>
            <a:ext cx="2240365" cy="430887"/>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a:t>6</a:t>
            </a:r>
            <a:r>
              <a:rPr lang="en-US" altLang="zh-CN" sz="1100" dirty="0" smtClean="0"/>
              <a:t>:</a:t>
            </a:r>
            <a:r>
              <a:rPr lang="zh-CN" altLang="en-US" sz="1100" dirty="0" smtClean="0"/>
              <a:t> </a:t>
            </a:r>
            <a:r>
              <a:rPr lang="en-US" altLang="zh-CN" sz="1100" dirty="0" smtClean="0"/>
              <a:t>Sparsity</a:t>
            </a:r>
            <a:r>
              <a:rPr lang="zh-CN" altLang="en-US" sz="1100" dirty="0" smtClean="0"/>
              <a:t> </a:t>
            </a:r>
            <a:r>
              <a:rPr lang="en-US" altLang="zh-CN" sz="1100" dirty="0" smtClean="0"/>
              <a:t>due</a:t>
            </a:r>
            <a:r>
              <a:rPr lang="zh-CN" altLang="en-US" sz="1100" dirty="0" smtClean="0"/>
              <a:t> </a:t>
            </a:r>
            <a:r>
              <a:rPr lang="en-US" altLang="zh-CN" sz="1100" dirty="0" smtClean="0"/>
              <a:t>to</a:t>
            </a:r>
            <a:r>
              <a:rPr lang="zh-CN" altLang="en-US" sz="1100" dirty="0" smtClean="0"/>
              <a:t> </a:t>
            </a:r>
            <a:r>
              <a:rPr lang="en-US" altLang="zh-CN" sz="1100" dirty="0" smtClean="0"/>
              <a:t>missing</a:t>
            </a:r>
            <a:r>
              <a:rPr lang="zh-CN" altLang="en-US" sz="1100" dirty="0" smtClean="0"/>
              <a:t> </a:t>
            </a:r>
            <a:r>
              <a:rPr lang="en-US" altLang="zh-CN" sz="1100" dirty="0" smtClean="0"/>
              <a:t>transitions.</a:t>
            </a:r>
            <a:endParaRPr lang="en-US" sz="1100" dirty="0"/>
          </a:p>
        </p:txBody>
      </p:sp>
    </p:spTree>
    <p:extLst>
      <p:ext uri="{BB962C8B-B14F-4D97-AF65-F5344CB8AC3E}">
        <p14:creationId xmlns:p14="http://schemas.microsoft.com/office/powerpoint/2010/main" val="15340641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8</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lvl="0" eaLnBrk="0" hangingPunct="0"/>
            <a:r>
              <a:rPr lang="en-US" altLang="zh-CN" sz="2400" b="1" dirty="0">
                <a:solidFill>
                  <a:srgbClr val="775F55"/>
                </a:solidFill>
                <a:latin typeface="Palatino Linotype" pitchFamily="18" charset="0"/>
                <a:ea typeface="宋体" pitchFamily="2" charset="-122"/>
              </a:rPr>
              <a:t>Job Graph Construction and </a:t>
            </a:r>
            <a:r>
              <a:rPr lang="en-US" altLang="zh-CN" sz="2400" b="1" dirty="0" smtClean="0">
                <a:solidFill>
                  <a:srgbClr val="775F55"/>
                </a:solidFill>
                <a:latin typeface="Palatino Linotype" pitchFamily="18" charset="0"/>
                <a:ea typeface="宋体" pitchFamily="2" charset="-122"/>
              </a:rPr>
              <a:t>Refinement</a:t>
            </a:r>
            <a:endParaRPr lang="en-US" altLang="zh-CN" sz="2400" b="1" dirty="0">
              <a:solidFill>
                <a:srgbClr val="775F55"/>
              </a:solidFill>
              <a:latin typeface="Palatino Linotype" pitchFamily="18" charset="0"/>
              <a:ea typeface="宋体" pitchFamily="2" charset="-122"/>
            </a:endParaRPr>
          </a:p>
        </p:txBody>
      </p:sp>
      <p:sp>
        <p:nvSpPr>
          <p:cNvPr id="2" name="矩形 1">
            <a:extLst>
              <a:ext uri="{FF2B5EF4-FFF2-40B4-BE49-F238E27FC236}">
                <a16:creationId xmlns:a16="http://schemas.microsoft.com/office/drawing/2014/main" xmlns="" id="{95500367-AC53-AF48-9E62-1C2429EB0278}"/>
              </a:ext>
            </a:extLst>
          </p:cNvPr>
          <p:cNvSpPr/>
          <p:nvPr/>
        </p:nvSpPr>
        <p:spPr>
          <a:xfrm>
            <a:off x="1563857" y="1295400"/>
            <a:ext cx="5675143" cy="369332"/>
          </a:xfrm>
          <a:prstGeom prst="rect">
            <a:avLst/>
          </a:prstGeom>
        </p:spPr>
        <p:txBody>
          <a:bodyPr wrap="none">
            <a:spAutoFit/>
          </a:bodyPr>
          <a:lstStyle/>
          <a:p>
            <a:r>
              <a:rPr lang="en-US" altLang="zh-CN" dirty="0" smtClean="0">
                <a:ea typeface="宋体" pitchFamily="2" charset="-122"/>
                <a:cs typeface="Times New Roman" pitchFamily="18" charset="0"/>
              </a:rPr>
              <a:t>Job</a:t>
            </a:r>
            <a:r>
              <a:rPr lang="zh-CN" altLang="en-US" dirty="0" smtClean="0">
                <a:ea typeface="宋体" pitchFamily="2" charset="-122"/>
                <a:cs typeface="Times New Roman" pitchFamily="18" charset="0"/>
              </a:rPr>
              <a:t> </a:t>
            </a:r>
            <a:r>
              <a:rPr lang="en-US" altLang="zh-CN" dirty="0" smtClean="0">
                <a:ea typeface="宋体" pitchFamily="2" charset="-122"/>
                <a:cs typeface="Times New Roman" pitchFamily="18" charset="0"/>
              </a:rPr>
              <a:t>Graph</a:t>
            </a:r>
            <a:r>
              <a:rPr lang="zh-CN" altLang="en-US" dirty="0" smtClean="0">
                <a:ea typeface="宋体" pitchFamily="2" charset="-122"/>
                <a:cs typeface="Times New Roman" pitchFamily="18" charset="0"/>
              </a:rPr>
              <a:t> </a:t>
            </a:r>
            <a:r>
              <a:rPr lang="en-US" altLang="zh-CN" dirty="0" smtClean="0">
                <a:ea typeface="宋体" pitchFamily="2" charset="-122"/>
                <a:cs typeface="Times New Roman" pitchFamily="18" charset="0"/>
              </a:rPr>
              <a:t>Refinement:</a:t>
            </a:r>
            <a:r>
              <a:rPr lang="zh-CN" altLang="en-US" dirty="0" smtClean="0">
                <a:ea typeface="宋体" pitchFamily="2" charset="-122"/>
                <a:cs typeface="Times New Roman" pitchFamily="18" charset="0"/>
              </a:rPr>
              <a:t> </a:t>
            </a:r>
            <a:r>
              <a:rPr lang="en-US" altLang="zh-CN" dirty="0" smtClean="0">
                <a:ea typeface="宋体" pitchFamily="2" charset="-122"/>
                <a:cs typeface="Times New Roman" pitchFamily="18" charset="0"/>
              </a:rPr>
              <a:t>Eliminating redundancy</a:t>
            </a:r>
            <a:endParaRPr lang="zh-CN" altLang="en-US" dirty="0"/>
          </a:p>
        </p:txBody>
      </p:sp>
      <p:sp>
        <p:nvSpPr>
          <p:cNvPr id="12" name="TextBox 11">
            <a:extLst>
              <a:ext uri="{FF2B5EF4-FFF2-40B4-BE49-F238E27FC236}">
                <a16:creationId xmlns:a16="http://schemas.microsoft.com/office/drawing/2014/main" xmlns="" id="{13B3AB2E-383D-8D4D-B88A-4DFAE0A7CCA6}"/>
              </a:ext>
            </a:extLst>
          </p:cNvPr>
          <p:cNvSpPr txBox="1"/>
          <p:nvPr/>
        </p:nvSpPr>
        <p:spPr>
          <a:xfrm>
            <a:off x="4840288" y="3706336"/>
            <a:ext cx="3810000" cy="261610"/>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smtClean="0"/>
              <a:t>7:</a:t>
            </a:r>
            <a:r>
              <a:rPr lang="zh-CN" altLang="en-US" sz="1100" dirty="0" smtClean="0"/>
              <a:t> </a:t>
            </a:r>
            <a:r>
              <a:rPr lang="en-US" altLang="zh-CN" sz="1100" dirty="0" smtClean="0"/>
              <a:t>Word</a:t>
            </a:r>
            <a:r>
              <a:rPr lang="zh-CN" altLang="en-US" sz="1100" dirty="0" smtClean="0"/>
              <a:t> </a:t>
            </a:r>
            <a:r>
              <a:rPr lang="en-US" altLang="zh-CN" sz="1100" dirty="0"/>
              <a:t>frequency</a:t>
            </a:r>
            <a:r>
              <a:rPr lang="zh-CN" altLang="en-US" sz="1100" dirty="0"/>
              <a:t> </a:t>
            </a:r>
            <a:r>
              <a:rPr lang="en-US" altLang="zh-CN" sz="1100" dirty="0" smtClean="0"/>
              <a:t>distribution</a:t>
            </a:r>
            <a:r>
              <a:rPr lang="zh-CN" altLang="en-US" sz="1100" dirty="0" smtClean="0"/>
              <a:t> </a:t>
            </a:r>
            <a:r>
              <a:rPr lang="en-US" altLang="zh-CN" sz="1100" dirty="0" smtClean="0"/>
              <a:t>of</a:t>
            </a:r>
            <a:r>
              <a:rPr lang="zh-CN" altLang="en-US" sz="1100" dirty="0" smtClean="0"/>
              <a:t> </a:t>
            </a:r>
            <a:r>
              <a:rPr lang="en-US" altLang="zh-CN" sz="1100" dirty="0"/>
              <a:t>job</a:t>
            </a:r>
            <a:r>
              <a:rPr lang="zh-CN" altLang="en-US" sz="1100" dirty="0"/>
              <a:t> </a:t>
            </a:r>
            <a:r>
              <a:rPr lang="en-US" altLang="zh-CN" sz="1100" dirty="0" smtClean="0"/>
              <a:t>titles.</a:t>
            </a:r>
            <a:endParaRPr lang="en-US" sz="1100" dirty="0"/>
          </a:p>
        </p:txBody>
      </p:sp>
      <p:sp>
        <p:nvSpPr>
          <p:cNvPr id="13" name="TextBox 12">
            <a:extLst>
              <a:ext uri="{FF2B5EF4-FFF2-40B4-BE49-F238E27FC236}">
                <a16:creationId xmlns:a16="http://schemas.microsoft.com/office/drawing/2014/main" xmlns="" id="{B6E5F0A2-8A5B-424C-8776-780F4134D051}"/>
              </a:ext>
            </a:extLst>
          </p:cNvPr>
          <p:cNvSpPr txBox="1"/>
          <p:nvPr/>
        </p:nvSpPr>
        <p:spPr>
          <a:xfrm>
            <a:off x="459404" y="1935540"/>
            <a:ext cx="3426796" cy="1310615"/>
          </a:xfrm>
          <a:prstGeom prst="rect">
            <a:avLst/>
          </a:prstGeom>
          <a:noFill/>
        </p:spPr>
        <p:txBody>
          <a:bodyPr wrap="square" rtlCol="0">
            <a:spAutoFit/>
          </a:bodyPr>
          <a:lstStyle/>
          <a:p>
            <a:pPr>
              <a:lnSpc>
                <a:spcPts val="1880"/>
              </a:lnSpc>
            </a:pPr>
            <a:r>
              <a:rPr lang="en-US" altLang="zh-CN" sz="1400" dirty="0"/>
              <a:t>The word frequency distribution subjects to power law </a:t>
            </a:r>
            <a:r>
              <a:rPr lang="en-US" altLang="zh-CN" sz="1400" dirty="0" smtClean="0"/>
              <a:t>distribution.</a:t>
            </a:r>
            <a:r>
              <a:rPr lang="zh-CN" altLang="en-US" sz="1400" dirty="0" smtClean="0"/>
              <a:t> </a:t>
            </a:r>
            <a:r>
              <a:rPr lang="en-US" altLang="zh-CN" sz="1400" dirty="0" smtClean="0"/>
              <a:t>The</a:t>
            </a:r>
            <a:r>
              <a:rPr lang="zh-CN" altLang="en-US" sz="1400" dirty="0" smtClean="0"/>
              <a:t> </a:t>
            </a:r>
            <a:r>
              <a:rPr lang="en-US" altLang="zh-CN" sz="1400" dirty="0"/>
              <a:t>most</a:t>
            </a:r>
            <a:r>
              <a:rPr lang="zh-CN" altLang="en-US" sz="1400" dirty="0"/>
              <a:t> </a:t>
            </a:r>
            <a:r>
              <a:rPr lang="en-US" altLang="zh-CN" sz="1400" dirty="0"/>
              <a:t>representative</a:t>
            </a:r>
            <a:r>
              <a:rPr lang="zh-CN" altLang="en-US" sz="1400" dirty="0"/>
              <a:t> </a:t>
            </a:r>
            <a:r>
              <a:rPr lang="en-US" altLang="zh-CN" sz="1400" dirty="0"/>
              <a:t>words</a:t>
            </a:r>
            <a:r>
              <a:rPr lang="zh-CN" altLang="en-US" sz="1400" dirty="0"/>
              <a:t> </a:t>
            </a:r>
            <a:r>
              <a:rPr lang="en-US" altLang="zh-CN" sz="1400" dirty="0"/>
              <a:t>to</a:t>
            </a:r>
            <a:r>
              <a:rPr lang="zh-CN" altLang="en-US" sz="1400" dirty="0"/>
              <a:t> </a:t>
            </a:r>
            <a:r>
              <a:rPr lang="en-US" altLang="zh-CN" sz="1400" dirty="0"/>
              <a:t>distinguish</a:t>
            </a:r>
            <a:r>
              <a:rPr lang="zh-CN" altLang="en-US" sz="1400" dirty="0"/>
              <a:t> </a:t>
            </a:r>
            <a:r>
              <a:rPr lang="en-US" altLang="zh-CN" sz="1400" dirty="0"/>
              <a:t>a</a:t>
            </a:r>
            <a:r>
              <a:rPr lang="zh-CN" altLang="en-US" sz="1400" dirty="0"/>
              <a:t> </a:t>
            </a:r>
            <a:r>
              <a:rPr lang="en-US" altLang="zh-CN" sz="1400" dirty="0"/>
              <a:t>title</a:t>
            </a:r>
            <a:r>
              <a:rPr lang="zh-CN" altLang="en-US" sz="1400" dirty="0"/>
              <a:t> </a:t>
            </a:r>
            <a:r>
              <a:rPr lang="en-US" altLang="zh-CN" sz="1400" dirty="0"/>
              <a:t>are</a:t>
            </a:r>
            <a:r>
              <a:rPr lang="zh-CN" altLang="en-US" sz="1400" dirty="0"/>
              <a:t> </a:t>
            </a:r>
            <a:r>
              <a:rPr lang="en-US" altLang="zh-CN" sz="1400" dirty="0"/>
              <a:t>the</a:t>
            </a:r>
            <a:r>
              <a:rPr lang="zh-CN" altLang="en-US" sz="1400" dirty="0"/>
              <a:t> </a:t>
            </a:r>
            <a:r>
              <a:rPr lang="en-US" altLang="zh-CN" sz="1400" dirty="0"/>
              <a:t>high</a:t>
            </a:r>
            <a:r>
              <a:rPr lang="zh-CN" altLang="en-US" sz="1400" dirty="0"/>
              <a:t> </a:t>
            </a:r>
            <a:r>
              <a:rPr lang="en-US" altLang="zh-CN" sz="1400" dirty="0"/>
              <a:t>frequency</a:t>
            </a:r>
            <a:r>
              <a:rPr lang="zh-CN" altLang="en-US" sz="1400" dirty="0"/>
              <a:t> </a:t>
            </a:r>
            <a:r>
              <a:rPr lang="en-US" altLang="zh-CN" sz="1400" dirty="0" smtClean="0"/>
              <a:t>words.</a:t>
            </a:r>
            <a:endParaRPr lang="en-US" sz="1400" dirty="0"/>
          </a:p>
        </p:txBody>
      </p:sp>
      <p:pic>
        <p:nvPicPr>
          <p:cNvPr id="8" name="Content Placeholder 3">
            <a:extLst>
              <a:ext uri="{FF2B5EF4-FFF2-40B4-BE49-F238E27FC236}">
                <a16:creationId xmlns:a16="http://schemas.microsoft.com/office/drawing/2014/main" xmlns="" id="{977EAD28-8BBC-174B-9F05-49F88D938225}"/>
              </a:ext>
            </a:extLst>
          </p:cNvPr>
          <p:cNvPicPr>
            <a:picLocks noGrp="1" noChangeAspect="1"/>
          </p:cNvPicPr>
          <p:nvPr>
            <p:ph sz="quarter" idx="10"/>
          </p:nvPr>
        </p:nvPicPr>
        <p:blipFill>
          <a:blip r:embed="rId3"/>
          <a:stretch>
            <a:fillRect/>
          </a:stretch>
        </p:blipFill>
        <p:spPr>
          <a:xfrm>
            <a:off x="4011969" y="1888252"/>
            <a:ext cx="4843650" cy="1818084"/>
          </a:xfr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5800" y="4343316"/>
            <a:ext cx="4191000" cy="2224274"/>
          </a:xfrm>
          <a:prstGeom prst="rect">
            <a:avLst/>
          </a:prstGeom>
        </p:spPr>
      </p:pic>
      <p:sp>
        <p:nvSpPr>
          <p:cNvPr id="10" name="TextBox 9">
            <a:extLst>
              <a:ext uri="{FF2B5EF4-FFF2-40B4-BE49-F238E27FC236}">
                <a16:creationId xmlns:a16="http://schemas.microsoft.com/office/drawing/2014/main" xmlns="" id="{29DF0627-806E-4B44-AB59-2D833E12E7A2}"/>
              </a:ext>
            </a:extLst>
          </p:cNvPr>
          <p:cNvSpPr txBox="1"/>
          <p:nvPr/>
        </p:nvSpPr>
        <p:spPr>
          <a:xfrm>
            <a:off x="459403" y="4316849"/>
            <a:ext cx="3552565" cy="1286955"/>
          </a:xfrm>
          <a:prstGeom prst="rect">
            <a:avLst/>
          </a:prstGeom>
          <a:noFill/>
        </p:spPr>
        <p:txBody>
          <a:bodyPr wrap="square" rtlCol="0">
            <a:spAutoFit/>
          </a:bodyPr>
          <a:lstStyle/>
          <a:p>
            <a:pPr>
              <a:lnSpc>
                <a:spcPts val="1880"/>
              </a:lnSpc>
            </a:pPr>
            <a:r>
              <a:rPr lang="en-US" altLang="zh-CN" sz="1400" dirty="0"/>
              <a:t>Noise words or those </a:t>
            </a:r>
            <a:r>
              <a:rPr lang="en-US" altLang="zh-CN" sz="1400" dirty="0" smtClean="0"/>
              <a:t>extra</a:t>
            </a:r>
            <a:r>
              <a:rPr lang="zh-CN" altLang="en-US" sz="1400" dirty="0" smtClean="0"/>
              <a:t> </a:t>
            </a:r>
            <a:r>
              <a:rPr lang="en-US" altLang="zh-CN" sz="1400" dirty="0" smtClean="0"/>
              <a:t>descriptions</a:t>
            </a:r>
            <a:r>
              <a:rPr lang="zh-CN" altLang="en-US" sz="1400" dirty="0" smtClean="0"/>
              <a:t> </a:t>
            </a:r>
            <a:r>
              <a:rPr lang="en-US" altLang="zh-CN" sz="1400" dirty="0" smtClean="0"/>
              <a:t>usually </a:t>
            </a:r>
            <a:r>
              <a:rPr lang="en-US" altLang="zh-CN" sz="1400" dirty="0"/>
              <a:t>appear in the long tail. F</a:t>
            </a:r>
            <a:r>
              <a:rPr lang="en-US" altLang="zh-CN" sz="1400" dirty="0" smtClean="0"/>
              <a:t>iltering</a:t>
            </a:r>
            <a:r>
              <a:rPr lang="zh-CN" altLang="en-US" sz="1400" dirty="0" smtClean="0"/>
              <a:t> </a:t>
            </a:r>
            <a:r>
              <a:rPr lang="en-US" altLang="zh-CN" sz="1400" dirty="0" smtClean="0"/>
              <a:t>low-frequency</a:t>
            </a:r>
            <a:r>
              <a:rPr lang="zh-CN" altLang="en-US" sz="1400" dirty="0" smtClean="0"/>
              <a:t> </a:t>
            </a:r>
            <a:r>
              <a:rPr lang="en-US" altLang="zh-CN" sz="1400" dirty="0" smtClean="0"/>
              <a:t>words</a:t>
            </a:r>
            <a:r>
              <a:rPr lang="zh-CN" altLang="en-US" sz="1400" dirty="0" smtClean="0"/>
              <a:t> </a:t>
            </a:r>
            <a:r>
              <a:rPr lang="en-US" altLang="zh-CN" sz="1400" dirty="0" smtClean="0"/>
              <a:t>can</a:t>
            </a:r>
            <a:r>
              <a:rPr lang="zh-CN" altLang="en-US" sz="1400" dirty="0" smtClean="0"/>
              <a:t> </a:t>
            </a:r>
            <a:r>
              <a:rPr lang="en-US" altLang="zh-CN" sz="1400" dirty="0" smtClean="0"/>
              <a:t>aggregate</a:t>
            </a:r>
            <a:r>
              <a:rPr lang="zh-CN" altLang="en-US" sz="1400" dirty="0" smtClean="0"/>
              <a:t> </a:t>
            </a:r>
            <a:r>
              <a:rPr lang="en-US" altLang="zh-CN" sz="1400" dirty="0" smtClean="0"/>
              <a:t>titles</a:t>
            </a:r>
            <a:r>
              <a:rPr lang="zh-CN" altLang="en-US" sz="1400" dirty="0" smtClean="0"/>
              <a:t> </a:t>
            </a:r>
            <a:r>
              <a:rPr lang="en-US" altLang="zh-CN" sz="1400" dirty="0" smtClean="0"/>
              <a:t>without</a:t>
            </a:r>
            <a:r>
              <a:rPr lang="zh-CN" altLang="en-US" sz="1400" dirty="0" smtClean="0"/>
              <a:t> </a:t>
            </a:r>
            <a:r>
              <a:rPr lang="en-US" altLang="zh-CN" sz="1400" dirty="0" smtClean="0"/>
              <a:t>changing</a:t>
            </a:r>
            <a:r>
              <a:rPr lang="zh-CN" altLang="en-US" sz="1400" dirty="0" smtClean="0"/>
              <a:t> </a:t>
            </a:r>
            <a:r>
              <a:rPr lang="en-US" altLang="zh-CN" sz="1400" dirty="0" smtClean="0"/>
              <a:t>the</a:t>
            </a:r>
            <a:r>
              <a:rPr lang="zh-CN" altLang="en-US" sz="1400" dirty="0" smtClean="0"/>
              <a:t> </a:t>
            </a:r>
            <a:r>
              <a:rPr lang="en-US" altLang="zh-CN" sz="1400" dirty="0" smtClean="0"/>
              <a:t>title</a:t>
            </a:r>
            <a:r>
              <a:rPr lang="zh-CN" altLang="en-US" sz="1400" dirty="0" smtClean="0"/>
              <a:t> </a:t>
            </a:r>
            <a:r>
              <a:rPr lang="en-US" altLang="zh-CN" sz="1400" dirty="0" smtClean="0"/>
              <a:t>core</a:t>
            </a:r>
            <a:r>
              <a:rPr lang="zh-CN" altLang="en-US" sz="1400" dirty="0" smtClean="0"/>
              <a:t> </a:t>
            </a:r>
            <a:r>
              <a:rPr lang="en-US" altLang="zh-CN" sz="1400" dirty="0" smtClean="0"/>
              <a:t>function.</a:t>
            </a:r>
            <a:endParaRPr lang="en-US" sz="1400" dirty="0"/>
          </a:p>
        </p:txBody>
      </p:sp>
      <p:sp>
        <p:nvSpPr>
          <p:cNvPr id="11" name="TextBox 10">
            <a:extLst>
              <a:ext uri="{FF2B5EF4-FFF2-40B4-BE49-F238E27FC236}">
                <a16:creationId xmlns:a16="http://schemas.microsoft.com/office/drawing/2014/main" xmlns="" id="{13B3AB2E-383D-8D4D-B88A-4DFAE0A7CCA6}"/>
              </a:ext>
            </a:extLst>
          </p:cNvPr>
          <p:cNvSpPr txBox="1"/>
          <p:nvPr/>
        </p:nvSpPr>
        <p:spPr>
          <a:xfrm>
            <a:off x="4953000" y="4081790"/>
            <a:ext cx="3810000" cy="261610"/>
          </a:xfrm>
          <a:prstGeom prst="rect">
            <a:avLst/>
          </a:prstGeom>
          <a:noFill/>
        </p:spPr>
        <p:txBody>
          <a:bodyPr wrap="square" rtlCol="0">
            <a:spAutoFit/>
          </a:bodyPr>
          <a:lstStyle/>
          <a:p>
            <a:r>
              <a:rPr lang="en-US" altLang="zh-CN" sz="1100" dirty="0" smtClean="0"/>
              <a:t>Table</a:t>
            </a:r>
            <a:r>
              <a:rPr lang="zh-CN" altLang="en-US" sz="1100" dirty="0" smtClean="0"/>
              <a:t> </a:t>
            </a:r>
            <a:r>
              <a:rPr lang="en-US" altLang="zh-CN" sz="1100" dirty="0" smtClean="0"/>
              <a:t>1:</a:t>
            </a:r>
            <a:r>
              <a:rPr lang="zh-CN" altLang="en-US" sz="1100" dirty="0" smtClean="0"/>
              <a:t> </a:t>
            </a:r>
            <a:r>
              <a:rPr lang="en-US" altLang="zh-CN" sz="1100" dirty="0" smtClean="0"/>
              <a:t>Examples</a:t>
            </a:r>
            <a:r>
              <a:rPr lang="zh-CN" altLang="en-US" sz="1100" dirty="0" smtClean="0"/>
              <a:t> </a:t>
            </a:r>
            <a:r>
              <a:rPr lang="en-US" altLang="zh-CN" sz="1100" dirty="0" smtClean="0"/>
              <a:t>of</a:t>
            </a:r>
            <a:r>
              <a:rPr lang="zh-CN" altLang="en-US" sz="1100" dirty="0" smtClean="0"/>
              <a:t> </a:t>
            </a:r>
            <a:r>
              <a:rPr lang="en-US" altLang="zh-CN" sz="1100" dirty="0" smtClean="0"/>
              <a:t>aggregating</a:t>
            </a:r>
            <a:r>
              <a:rPr lang="zh-CN" altLang="en-US" sz="1100" dirty="0" smtClean="0"/>
              <a:t> </a:t>
            </a:r>
            <a:r>
              <a:rPr lang="en-US" altLang="zh-CN" sz="1100" dirty="0" smtClean="0"/>
              <a:t>job</a:t>
            </a:r>
            <a:r>
              <a:rPr lang="zh-CN" altLang="en-US" sz="1100" dirty="0" smtClean="0"/>
              <a:t> </a:t>
            </a:r>
            <a:r>
              <a:rPr lang="en-US" altLang="zh-CN" sz="1100" dirty="0" smtClean="0"/>
              <a:t>titles.</a:t>
            </a:r>
            <a:endParaRPr lang="en-US" sz="1100" dirty="0"/>
          </a:p>
        </p:txBody>
      </p:sp>
    </p:spTree>
    <p:extLst>
      <p:ext uri="{BB962C8B-B14F-4D97-AF65-F5344CB8AC3E}">
        <p14:creationId xmlns:p14="http://schemas.microsoft.com/office/powerpoint/2010/main" val="8336756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22"/>
          <p:cNvSpPr>
            <a:spLocks noGrp="1"/>
          </p:cNvSpPr>
          <p:nvPr>
            <p:ph type="sldNum" sz="quarter" idx="12"/>
          </p:nvPr>
        </p:nvSpPr>
        <p:spPr/>
        <p:txBody>
          <a:bodyPr>
            <a:normAutofit fontScale="85000" lnSpcReduction="20000"/>
          </a:bodyPr>
          <a:lstStyle/>
          <a:p>
            <a:pPr>
              <a:defRPr/>
            </a:pPr>
            <a:fld id="{FA0295EC-FD66-45AA-9BF6-BA08DA8BDB41}" type="slidenum">
              <a:rPr lang="zh-CN" altLang="en-US"/>
              <a:pPr>
                <a:defRPr/>
              </a:pPr>
              <a:t>9</a:t>
            </a:fld>
            <a:endParaRPr lang="en-US" altLang="zh-CN"/>
          </a:p>
        </p:txBody>
      </p:sp>
      <p:sp>
        <p:nvSpPr>
          <p:cNvPr id="12292" name="Rectangle 3"/>
          <p:cNvSpPr>
            <a:spLocks/>
          </p:cNvSpPr>
          <p:nvPr/>
        </p:nvSpPr>
        <p:spPr bwMode="auto">
          <a:xfrm>
            <a:off x="228600" y="228600"/>
            <a:ext cx="6326188" cy="61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0" hangingPunct="0"/>
            <a:r>
              <a:rPr lang="en-US" altLang="zh-CN" sz="2000" b="1" dirty="0">
                <a:solidFill>
                  <a:schemeClr val="tx2"/>
                </a:solidFill>
                <a:latin typeface="Palatino Linotype" pitchFamily="18" charset="0"/>
                <a:ea typeface="宋体" pitchFamily="2" charset="-122"/>
              </a:rPr>
              <a:t>Collective Multi-view Representation Learning</a:t>
            </a:r>
          </a:p>
        </p:txBody>
      </p:sp>
      <p:pic>
        <p:nvPicPr>
          <p:cNvPr id="8" name="Picture 7">
            <a:extLst>
              <a:ext uri="{FF2B5EF4-FFF2-40B4-BE49-F238E27FC236}">
                <a16:creationId xmlns:a16="http://schemas.microsoft.com/office/drawing/2014/main" xmlns="" id="{29442F29-3CE6-5C41-B496-0C960CB06A28}"/>
              </a:ext>
            </a:extLst>
          </p:cNvPr>
          <p:cNvPicPr>
            <a:picLocks noChangeAspect="1"/>
          </p:cNvPicPr>
          <p:nvPr/>
        </p:nvPicPr>
        <p:blipFill>
          <a:blip r:embed="rId3"/>
          <a:stretch>
            <a:fillRect/>
          </a:stretch>
        </p:blipFill>
        <p:spPr>
          <a:xfrm>
            <a:off x="3950846" y="1828800"/>
            <a:ext cx="4969391" cy="3853190"/>
          </a:xfrm>
          <a:prstGeom prst="rect">
            <a:avLst/>
          </a:prstGeom>
        </p:spPr>
      </p:pic>
      <p:sp>
        <p:nvSpPr>
          <p:cNvPr id="10" name="TextBox 9">
            <a:extLst>
              <a:ext uri="{FF2B5EF4-FFF2-40B4-BE49-F238E27FC236}">
                <a16:creationId xmlns:a16="http://schemas.microsoft.com/office/drawing/2014/main" xmlns="" id="{1EACB4DB-CAFB-654F-8A6B-CA316546BAFC}"/>
              </a:ext>
            </a:extLst>
          </p:cNvPr>
          <p:cNvSpPr txBox="1"/>
          <p:nvPr/>
        </p:nvSpPr>
        <p:spPr>
          <a:xfrm>
            <a:off x="5562600" y="5688831"/>
            <a:ext cx="2743200" cy="261610"/>
          </a:xfrm>
          <a:prstGeom prst="rect">
            <a:avLst/>
          </a:prstGeom>
          <a:noFill/>
        </p:spPr>
        <p:txBody>
          <a:bodyPr wrap="square" rtlCol="0">
            <a:spAutoFit/>
          </a:bodyPr>
          <a:lstStyle/>
          <a:p>
            <a:r>
              <a:rPr lang="en-US" altLang="zh-CN" sz="1100" dirty="0" smtClean="0"/>
              <a:t>Figure</a:t>
            </a:r>
            <a:r>
              <a:rPr lang="zh-CN" altLang="en-US" sz="1100" dirty="0" smtClean="0"/>
              <a:t> </a:t>
            </a:r>
            <a:r>
              <a:rPr lang="en-US" altLang="zh-CN" sz="1100" dirty="0"/>
              <a:t>8</a:t>
            </a:r>
            <a:r>
              <a:rPr lang="en-US" altLang="zh-CN" sz="1100" dirty="0" smtClean="0"/>
              <a:t>:</a:t>
            </a:r>
            <a:r>
              <a:rPr lang="zh-CN" altLang="en-US" sz="1100" dirty="0" smtClean="0"/>
              <a:t> </a:t>
            </a:r>
            <a:r>
              <a:rPr lang="en-US" altLang="zh-CN" sz="1100" dirty="0" smtClean="0"/>
              <a:t>Architecture</a:t>
            </a:r>
            <a:r>
              <a:rPr lang="zh-CN" altLang="en-US" sz="1100" dirty="0" smtClean="0"/>
              <a:t> </a:t>
            </a:r>
            <a:r>
              <a:rPr lang="en-US" altLang="zh-CN" sz="1100" dirty="0" smtClean="0"/>
              <a:t>of</a:t>
            </a:r>
            <a:r>
              <a:rPr lang="zh-CN" altLang="en-US" sz="1100" dirty="0" smtClean="0"/>
              <a:t> </a:t>
            </a:r>
            <a:r>
              <a:rPr lang="en-US" altLang="zh-CN" sz="1100" dirty="0" smtClean="0"/>
              <a:t>Job2Vec</a:t>
            </a:r>
            <a:endParaRPr lang="en-US" sz="1100" dirty="0"/>
          </a:p>
        </p:txBody>
      </p:sp>
      <p:sp>
        <p:nvSpPr>
          <p:cNvPr id="7" name="Rectangle 6"/>
          <p:cNvSpPr/>
          <p:nvPr/>
        </p:nvSpPr>
        <p:spPr>
          <a:xfrm>
            <a:off x="76200" y="1828800"/>
            <a:ext cx="3874646" cy="3990836"/>
          </a:xfrm>
          <a:prstGeom prst="rect">
            <a:avLst/>
          </a:prstGeom>
        </p:spPr>
        <p:txBody>
          <a:bodyPr wrap="square">
            <a:spAutoFit/>
          </a:bodyPr>
          <a:lstStyle/>
          <a:p>
            <a:pPr marL="285750" indent="-285750">
              <a:lnSpc>
                <a:spcPts val="1880"/>
              </a:lnSpc>
              <a:buFont typeface="Arial" charset="0"/>
              <a:buChar char="•"/>
            </a:pPr>
            <a:r>
              <a:rPr lang="en-US" sz="1400" dirty="0"/>
              <a:t>Learn </a:t>
            </a:r>
            <a:r>
              <a:rPr lang="en-US" altLang="zh-CN" sz="1400" dirty="0" smtClean="0"/>
              <a:t>each</a:t>
            </a:r>
            <a:r>
              <a:rPr lang="zh-CN" altLang="en-US" sz="1400" dirty="0" smtClean="0"/>
              <a:t> </a:t>
            </a:r>
            <a:r>
              <a:rPr lang="en-US" altLang="zh-CN" sz="1400" dirty="0" smtClean="0"/>
              <a:t>single</a:t>
            </a:r>
            <a:r>
              <a:rPr lang="zh-CN" altLang="en-US" sz="1400" dirty="0" smtClean="0"/>
              <a:t> </a:t>
            </a:r>
            <a:r>
              <a:rPr lang="en-US" sz="1400" dirty="0" smtClean="0"/>
              <a:t>view </a:t>
            </a:r>
            <a:r>
              <a:rPr lang="en-US" sz="1400" dirty="0"/>
              <a:t>representations independently</a:t>
            </a:r>
            <a:r>
              <a:rPr lang="en-US" sz="1400" dirty="0" smtClean="0"/>
              <a:t>.</a:t>
            </a:r>
          </a:p>
          <a:p>
            <a:pPr marL="285750" indent="-285750">
              <a:lnSpc>
                <a:spcPts val="1880"/>
              </a:lnSpc>
              <a:buFont typeface="Arial" charset="0"/>
              <a:buChar char="•"/>
            </a:pPr>
            <a:endParaRPr lang="en-US" sz="1400" dirty="0" smtClean="0"/>
          </a:p>
          <a:p>
            <a:pPr marL="285750" indent="-285750">
              <a:lnSpc>
                <a:spcPts val="1880"/>
              </a:lnSpc>
              <a:buFont typeface="Arial" charset="0"/>
              <a:buChar char="•"/>
            </a:pPr>
            <a:r>
              <a:rPr lang="en-US" sz="1400" dirty="0" smtClean="0"/>
              <a:t>Ensemble </a:t>
            </a:r>
            <a:r>
              <a:rPr lang="en-US" sz="1400" dirty="0"/>
              <a:t>different view representations by concatenating them</a:t>
            </a:r>
            <a:r>
              <a:rPr lang="en-US" sz="1400" dirty="0" smtClean="0"/>
              <a:t>.</a:t>
            </a:r>
          </a:p>
          <a:p>
            <a:pPr marL="285750" indent="-285750">
              <a:lnSpc>
                <a:spcPts val="1880"/>
              </a:lnSpc>
              <a:buFont typeface="Arial" charset="0"/>
              <a:buChar char="•"/>
            </a:pPr>
            <a:endParaRPr lang="en-US" sz="1400" dirty="0" smtClean="0"/>
          </a:p>
          <a:p>
            <a:pPr marL="285750" indent="-285750">
              <a:lnSpc>
                <a:spcPts val="1880"/>
              </a:lnSpc>
              <a:buFont typeface="Arial" charset="0"/>
              <a:buChar char="•"/>
            </a:pPr>
            <a:r>
              <a:rPr lang="en-US" sz="1400" dirty="0" smtClean="0"/>
              <a:t>Fuse </a:t>
            </a:r>
            <a:r>
              <a:rPr lang="en-US" sz="1400" dirty="0"/>
              <a:t>different views by feeding the concatenated representation into an fusion encoder and restore the representation via a fusion decoder</a:t>
            </a:r>
            <a:r>
              <a:rPr lang="en-US" sz="1400" dirty="0" smtClean="0"/>
              <a:t>.</a:t>
            </a:r>
          </a:p>
          <a:p>
            <a:pPr marL="285750" indent="-285750">
              <a:lnSpc>
                <a:spcPts val="1880"/>
              </a:lnSpc>
              <a:buFont typeface="Arial" charset="0"/>
              <a:buChar char="•"/>
            </a:pPr>
            <a:endParaRPr lang="en-US" sz="1400" dirty="0" smtClean="0"/>
          </a:p>
          <a:p>
            <a:pPr marL="285750" indent="-285750">
              <a:lnSpc>
                <a:spcPts val="1880"/>
              </a:lnSpc>
              <a:buFont typeface="Arial" charset="0"/>
              <a:buChar char="•"/>
            </a:pPr>
            <a:r>
              <a:rPr lang="en-US" sz="1400" dirty="0" smtClean="0"/>
              <a:t>The </a:t>
            </a:r>
            <a:r>
              <a:rPr lang="en-US" sz="1400" dirty="0"/>
              <a:t>intermediate representation (output by encoder) is the final representation we use for link prediction.</a:t>
            </a:r>
          </a:p>
        </p:txBody>
      </p:sp>
      <p:sp>
        <p:nvSpPr>
          <p:cNvPr id="12" name="矩形 1">
            <a:extLst>
              <a:ext uri="{FF2B5EF4-FFF2-40B4-BE49-F238E27FC236}">
                <a16:creationId xmlns:a16="http://schemas.microsoft.com/office/drawing/2014/main" xmlns="" id="{95500367-AC53-AF48-9E62-1C2429EB0278}"/>
              </a:ext>
            </a:extLst>
          </p:cNvPr>
          <p:cNvSpPr/>
          <p:nvPr/>
        </p:nvSpPr>
        <p:spPr>
          <a:xfrm>
            <a:off x="1600200" y="1219200"/>
            <a:ext cx="6286144" cy="369332"/>
          </a:xfrm>
          <a:prstGeom prst="rect">
            <a:avLst/>
          </a:prstGeom>
        </p:spPr>
        <p:txBody>
          <a:bodyPr wrap="none">
            <a:spAutoFit/>
          </a:bodyPr>
          <a:lstStyle/>
          <a:p>
            <a:r>
              <a:rPr lang="en-US" altLang="zh-CN" dirty="0" smtClean="0"/>
              <a:t>Multi-view</a:t>
            </a:r>
            <a:r>
              <a:rPr lang="zh-CN" altLang="en-US" dirty="0" smtClean="0"/>
              <a:t> </a:t>
            </a:r>
            <a:r>
              <a:rPr lang="en-US" altLang="zh-CN" dirty="0" smtClean="0"/>
              <a:t>representation</a:t>
            </a:r>
            <a:r>
              <a:rPr lang="zh-CN" altLang="en-US" dirty="0" smtClean="0"/>
              <a:t> </a:t>
            </a:r>
            <a:r>
              <a:rPr lang="en-US" altLang="zh-CN" dirty="0" smtClean="0"/>
              <a:t>learning</a:t>
            </a:r>
            <a:r>
              <a:rPr lang="zh-CN" altLang="en-US" dirty="0" smtClean="0"/>
              <a:t> </a:t>
            </a:r>
            <a:r>
              <a:rPr lang="en-US" altLang="zh-CN" dirty="0" smtClean="0"/>
              <a:t>for</a:t>
            </a:r>
            <a:r>
              <a:rPr lang="zh-CN" altLang="en-US" dirty="0" smtClean="0"/>
              <a:t> </a:t>
            </a:r>
            <a:r>
              <a:rPr lang="en-US" altLang="zh-CN" dirty="0" smtClean="0"/>
              <a:t>link</a:t>
            </a:r>
            <a:r>
              <a:rPr lang="zh-CN" altLang="en-US" dirty="0" smtClean="0"/>
              <a:t> </a:t>
            </a:r>
            <a:r>
              <a:rPr lang="en-US" altLang="zh-CN" dirty="0" smtClean="0"/>
              <a:t>prediction</a:t>
            </a:r>
            <a:endParaRPr lang="zh-CN" altLang="en-US" dirty="0"/>
          </a:p>
        </p:txBody>
      </p:sp>
    </p:spTree>
    <p:extLst>
      <p:ext uri="{BB962C8B-B14F-4D97-AF65-F5344CB8AC3E}">
        <p14:creationId xmlns:p14="http://schemas.microsoft.com/office/powerpoint/2010/main" val="230794678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lnDef>
      <a:spPr>
        <a:ln>
          <a:tailEnd type="triangle"/>
        </a:ln>
      </a:spPr>
      <a:bodyPr/>
      <a:lstStyle/>
      <a:style>
        <a:lnRef idx="3">
          <a:schemeClr val="accent2"/>
        </a:lnRef>
        <a:fillRef idx="0">
          <a:schemeClr val="accent2"/>
        </a:fillRef>
        <a:effectRef idx="2">
          <a:schemeClr val="accent2"/>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themeOverride>
</file>

<file path=docProps/app.xml><?xml version="1.0" encoding="utf-8"?>
<Properties xmlns="http://schemas.openxmlformats.org/officeDocument/2006/extended-properties" xmlns:vt="http://schemas.openxmlformats.org/officeDocument/2006/docPropsVTypes">
  <Template>Median</Template>
  <TotalTime>32730</TotalTime>
  <Words>2573</Words>
  <Application>Microsoft Macintosh PowerPoint</Application>
  <PresentationFormat>On-screen Show (4:3)</PresentationFormat>
  <Paragraphs>287</Paragraphs>
  <Slides>19</Slides>
  <Notes>18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19</vt:i4>
      </vt:variant>
    </vt:vector>
  </HeadingPairs>
  <TitlesOfParts>
    <vt:vector size="31" baseType="lpstr">
      <vt:lpstr>Book Antiqua</vt:lpstr>
      <vt:lpstr>Calibri</vt:lpstr>
      <vt:lpstr>Cambria Math</vt:lpstr>
      <vt:lpstr>Palatino Linotype</vt:lpstr>
      <vt:lpstr>Times New Roman</vt:lpstr>
      <vt:lpstr>Tw Cen MT</vt:lpstr>
      <vt:lpstr>Verdana</vt:lpstr>
      <vt:lpstr>Wingdings</vt:lpstr>
      <vt:lpstr>华文仿宋</vt:lpstr>
      <vt:lpstr>宋体</vt:lpstr>
      <vt:lpstr>Arial</vt:lpstr>
      <vt:lpstr>Median</vt:lpstr>
      <vt:lpstr>Job Title Benchmarking with Collective  Multi-View Representation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Estate Ranking Mobile and Pervasive  Business Environments</dc:title>
  <dc:creator>Yanjie Fu</dc:creator>
  <cp:lastModifiedBy>Microsoft Office User</cp:lastModifiedBy>
  <cp:revision>3440</cp:revision>
  <dcterms:created xsi:type="dcterms:W3CDTF">2008-04-09T12:32:02Z</dcterms:created>
  <dcterms:modified xsi:type="dcterms:W3CDTF">2019-11-05T02:50:26Z</dcterms:modified>
</cp:coreProperties>
</file>

<file path=docProps/thumbnail.jpeg>
</file>